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6" r:id="rId2"/>
    <p:sldId id="257" r:id="rId3"/>
    <p:sldId id="292" r:id="rId4"/>
    <p:sldId id="258" r:id="rId5"/>
    <p:sldId id="259" r:id="rId6"/>
    <p:sldId id="260" r:id="rId7"/>
    <p:sldId id="261" r:id="rId8"/>
    <p:sldId id="262" r:id="rId9"/>
    <p:sldId id="263" r:id="rId10"/>
    <p:sldId id="320" r:id="rId11"/>
    <p:sldId id="264" r:id="rId12"/>
    <p:sldId id="306" r:id="rId13"/>
    <p:sldId id="265" r:id="rId14"/>
    <p:sldId id="308" r:id="rId15"/>
    <p:sldId id="266" r:id="rId16"/>
    <p:sldId id="307" r:id="rId17"/>
    <p:sldId id="267" r:id="rId18"/>
    <p:sldId id="304" r:id="rId19"/>
    <p:sldId id="322" r:id="rId20"/>
    <p:sldId id="293" r:id="rId21"/>
    <p:sldId id="294" r:id="rId22"/>
    <p:sldId id="295" r:id="rId23"/>
    <p:sldId id="296" r:id="rId24"/>
    <p:sldId id="301" r:id="rId25"/>
    <p:sldId id="297" r:id="rId26"/>
    <p:sldId id="298" r:id="rId27"/>
    <p:sldId id="313" r:id="rId28"/>
    <p:sldId id="314" r:id="rId29"/>
    <p:sldId id="312" r:id="rId30"/>
    <p:sldId id="269" r:id="rId31"/>
    <p:sldId id="270" r:id="rId32"/>
    <p:sldId id="271" r:id="rId33"/>
    <p:sldId id="272" r:id="rId34"/>
    <p:sldId id="273" r:id="rId35"/>
    <p:sldId id="315" r:id="rId36"/>
    <p:sldId id="316" r:id="rId37"/>
    <p:sldId id="317" r:id="rId38"/>
    <p:sldId id="318" r:id="rId39"/>
    <p:sldId id="319" r:id="rId40"/>
    <p:sldId id="291" r:id="rId41"/>
    <p:sldId id="289" r:id="rId42"/>
    <p:sldId id="321" r:id="rId43"/>
    <p:sldId id="323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3C07C6-4C96-409D-BB77-1E0E69F936DA}" type="datetimeFigureOut">
              <a:rPr lang="en-US" smtClean="0"/>
              <a:pPr/>
              <a:t>9/20/2019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51A8E6-E99E-4314-841F-D115A8D9579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AU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8CAEB2C-A358-47E4-A92D-B127561AC28B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19C8CD-A7B1-4CF3-95CC-D24C4B96F393}" type="slidenum">
              <a:rPr lang="en-GB" smtClean="0"/>
              <a:pPr/>
              <a:t>25</a:t>
            </a:fld>
            <a:endParaRPr lang="en-GB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r-Latn-C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B9AD02-3096-4AA5-B66F-1E4D7A48078D}" type="slidenum">
              <a:rPr lang="en-GB" smtClean="0"/>
              <a:pPr/>
              <a:t>26</a:t>
            </a:fld>
            <a:endParaRPr lang="en-GB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r-Latn-C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648DBE-4316-46B2-A183-EF2CEABC791F}" type="slidenum">
              <a:rPr lang="en-GB" smtClean="0"/>
              <a:pPr/>
              <a:t>36</a:t>
            </a:fld>
            <a:endParaRPr lang="en-GB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hr-HR" smtClean="0"/>
              <a:t>-</a:t>
            </a:r>
            <a:r>
              <a:rPr lang="hr-HR" b="1" u="sng" smtClean="0"/>
              <a:t>vrste slušanja</a:t>
            </a:r>
            <a:r>
              <a:rPr lang="hr-HR" smtClean="0"/>
              <a:t>:</a:t>
            </a:r>
            <a:endParaRPr lang="sr-Latn-CS" smtClean="0"/>
          </a:p>
          <a:p>
            <a:r>
              <a:rPr lang="hr-HR" smtClean="0"/>
              <a:t>1. </a:t>
            </a:r>
            <a:r>
              <a:rPr lang="hr-HR" u="sng" smtClean="0"/>
              <a:t>defanzivno</a:t>
            </a:r>
            <a:r>
              <a:rPr lang="hr-HR" smtClean="0"/>
              <a:t> </a:t>
            </a:r>
            <a:r>
              <a:rPr lang="hr-HR" smtClean="0">
                <a:sym typeface="Wingdings 3" pitchFamily="18" charset="2"/>
              </a:rPr>
              <a:t></a:t>
            </a:r>
            <a:r>
              <a:rPr lang="hr-HR" smtClean="0"/>
              <a:t> osjećamo se ugroženima</a:t>
            </a:r>
            <a:endParaRPr lang="sr-Latn-CS" smtClean="0"/>
          </a:p>
          <a:p>
            <a:r>
              <a:rPr lang="hr-HR" smtClean="0"/>
              <a:t>2. </a:t>
            </a:r>
            <a:r>
              <a:rPr lang="hr-HR" u="sng" smtClean="0"/>
              <a:t>selektivno</a:t>
            </a:r>
            <a:r>
              <a:rPr lang="hr-HR" smtClean="0"/>
              <a:t> </a:t>
            </a:r>
            <a:r>
              <a:rPr lang="hr-HR" smtClean="0">
                <a:sym typeface="Wingdings 3" pitchFamily="18" charset="2"/>
              </a:rPr>
              <a:t></a:t>
            </a:r>
            <a:r>
              <a:rPr lang="hr-HR" smtClean="0"/>
              <a:t> samo ono što nas zanima</a:t>
            </a:r>
            <a:endParaRPr lang="sr-Latn-CS" smtClean="0"/>
          </a:p>
          <a:p>
            <a:r>
              <a:rPr lang="sr-Latn-CS" u="sng" smtClean="0"/>
              <a:t>3</a:t>
            </a:r>
            <a:r>
              <a:rPr lang="sr-Latn-CS" smtClean="0"/>
              <a:t>. </a:t>
            </a:r>
            <a:r>
              <a:rPr lang="hr-HR" u="sng" smtClean="0"/>
              <a:t>pasivno</a:t>
            </a:r>
            <a:r>
              <a:rPr lang="hr-HR" smtClean="0"/>
              <a:t> </a:t>
            </a:r>
            <a:r>
              <a:rPr lang="hr-HR" smtClean="0">
                <a:sym typeface="Wingdings 3" pitchFamily="18" charset="2"/>
              </a:rPr>
              <a:t></a:t>
            </a:r>
            <a:r>
              <a:rPr lang="hr-HR" smtClean="0"/>
              <a:t> pokazujemo da slušamo ali ... </a:t>
            </a:r>
            <a:endParaRPr lang="sr-Latn-CS" smtClean="0"/>
          </a:p>
          <a:p>
            <a:endParaRPr lang="sr-Latn-CS" smtClean="0"/>
          </a:p>
          <a:p>
            <a:r>
              <a:rPr lang="hr-HR" smtClean="0">
                <a:solidFill>
                  <a:srgbClr val="FF0000"/>
                </a:solidFill>
              </a:rPr>
              <a:t>4. </a:t>
            </a:r>
            <a:r>
              <a:rPr lang="hr-HR" u="sng" smtClean="0">
                <a:solidFill>
                  <a:srgbClr val="FF0000"/>
                </a:solidFill>
              </a:rPr>
              <a:t>aktivno</a:t>
            </a:r>
            <a:r>
              <a:rPr lang="hr-HR" smtClean="0">
                <a:solidFill>
                  <a:srgbClr val="FF0000"/>
                </a:solidFill>
              </a:rPr>
              <a:t> </a:t>
            </a:r>
            <a:r>
              <a:rPr lang="hr-HR" smtClean="0">
                <a:solidFill>
                  <a:srgbClr val="FF0000"/>
                </a:solidFill>
                <a:sym typeface="Wingdings 3" pitchFamily="18" charset="2"/>
              </a:rPr>
              <a:t></a:t>
            </a:r>
            <a:r>
              <a:rPr lang="hr-HR" smtClean="0">
                <a:solidFill>
                  <a:srgbClr val="FF0000"/>
                </a:solidFill>
              </a:rPr>
              <a:t> znanje i vještine</a:t>
            </a:r>
            <a:endParaRPr lang="sr-Latn-CS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ABE014-9B88-494E-80E7-5C7ACACBB2BF}" type="slidenum">
              <a:rPr lang="en-GB" smtClean="0"/>
              <a:pPr/>
              <a:t>37</a:t>
            </a:fld>
            <a:endParaRPr lang="en-GB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r-Latn-C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DD5EB-BCF2-4DB5-BB41-F911F069D17D}" type="datetimeFigureOut">
              <a:rPr lang="en-US" smtClean="0"/>
              <a:pPr/>
              <a:t>9/20/2019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10FC1-4FC0-4EC5-A2A1-7308E7178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DD5EB-BCF2-4DB5-BB41-F911F069D17D}" type="datetimeFigureOut">
              <a:rPr lang="en-US" smtClean="0"/>
              <a:pPr/>
              <a:t>9/20/2019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10FC1-4FC0-4EC5-A2A1-7308E7178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DD5EB-BCF2-4DB5-BB41-F911F069D17D}" type="datetimeFigureOut">
              <a:rPr lang="en-US" smtClean="0"/>
              <a:pPr/>
              <a:t>9/20/2019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10FC1-4FC0-4EC5-A2A1-7308E7178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750" y="0"/>
            <a:ext cx="8604250" cy="10525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12875"/>
            <a:ext cx="4038600" cy="52562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412875"/>
            <a:ext cx="4038600" cy="25511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6388"/>
            <a:ext cx="4038600" cy="2552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719263"/>
            <a:ext cx="8229600" cy="4411662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E14F0E-A9E1-4251-9011-DD950D404F2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DD5EB-BCF2-4DB5-BB41-F911F069D17D}" type="datetimeFigureOut">
              <a:rPr lang="en-US" smtClean="0"/>
              <a:pPr/>
              <a:t>9/20/2019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10FC1-4FC0-4EC5-A2A1-7308E7178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DD5EB-BCF2-4DB5-BB41-F911F069D17D}" type="datetimeFigureOut">
              <a:rPr lang="en-US" smtClean="0"/>
              <a:pPr/>
              <a:t>9/20/2019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10FC1-4FC0-4EC5-A2A1-7308E7178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DD5EB-BCF2-4DB5-BB41-F911F069D17D}" type="datetimeFigureOut">
              <a:rPr lang="en-US" smtClean="0"/>
              <a:pPr/>
              <a:t>9/20/2019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10FC1-4FC0-4EC5-A2A1-7308E7178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DD5EB-BCF2-4DB5-BB41-F911F069D17D}" type="datetimeFigureOut">
              <a:rPr lang="en-US" smtClean="0"/>
              <a:pPr/>
              <a:t>9/20/2019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10FC1-4FC0-4EC5-A2A1-7308E7178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DD5EB-BCF2-4DB5-BB41-F911F069D17D}" type="datetimeFigureOut">
              <a:rPr lang="en-US" smtClean="0"/>
              <a:pPr/>
              <a:t>9/20/2019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10FC1-4FC0-4EC5-A2A1-7308E7178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DD5EB-BCF2-4DB5-BB41-F911F069D17D}" type="datetimeFigureOut">
              <a:rPr lang="en-US" smtClean="0"/>
              <a:pPr/>
              <a:t>9/20/2019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10FC1-4FC0-4EC5-A2A1-7308E7178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DD5EB-BCF2-4DB5-BB41-F911F069D17D}" type="datetimeFigureOut">
              <a:rPr lang="en-US" smtClean="0"/>
              <a:pPr/>
              <a:t>9/20/2019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10FC1-4FC0-4EC5-A2A1-7308E7178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DD5EB-BCF2-4DB5-BB41-F911F069D17D}" type="datetimeFigureOut">
              <a:rPr lang="en-US" smtClean="0"/>
              <a:pPr/>
              <a:t>9/20/2019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10FC1-4FC0-4EC5-A2A1-7308E7178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DD5EB-BCF2-4DB5-BB41-F911F069D17D}" type="datetimeFigureOut">
              <a:rPr lang="en-US" smtClean="0"/>
              <a:pPr/>
              <a:t>9/20/2019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010FC1-4FC0-4EC5-A2A1-7308E7178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02991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sr-Cyrl-CS" b="1" dirty="0" smtClean="0">
                <a:solidFill>
                  <a:srgbClr val="000066"/>
                </a:solidFill>
                <a:latin typeface="Georgia" pitchFamily="18" charset="0"/>
              </a:rPr>
              <a:t>Комуникација са пацијентом и другим здравственим радницима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1760" y="5373216"/>
            <a:ext cx="6400800" cy="98296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0066"/>
                </a:solidFill>
                <a:latin typeface="Georgia" pitchFamily="18" charset="0"/>
              </a:rPr>
              <a:t>Доц. др </a:t>
            </a:r>
            <a:r>
              <a:rPr lang="sr-Cyrl-RS" sz="2800" dirty="0" smtClean="0">
                <a:solidFill>
                  <a:srgbClr val="000066"/>
                </a:solidFill>
                <a:latin typeface="Georgia" pitchFamily="18" charset="0"/>
              </a:rPr>
              <a:t>Радиша Павловић</a:t>
            </a:r>
            <a:endParaRPr lang="ru-RU" sz="2800" dirty="0" smtClean="0">
              <a:solidFill>
                <a:srgbClr val="000066"/>
              </a:solidFill>
              <a:latin typeface="Georgia" pitchFamily="18" charset="0"/>
            </a:endParaRPr>
          </a:p>
          <a:p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871700" y="620688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400" b="1" dirty="0" smtClean="0">
                <a:solidFill>
                  <a:srgbClr val="000066"/>
                </a:solidFill>
                <a:latin typeface="Georgia" pitchFamily="18" charset="0"/>
              </a:rPr>
              <a:t>ИАСФ - Клиничка фармација 1</a:t>
            </a:r>
            <a:endParaRPr lang="en-US" sz="2400" b="1" dirty="0">
              <a:solidFill>
                <a:srgbClr val="000066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solidFill>
                  <a:srgbClr val="000066"/>
                </a:solidFill>
                <a:latin typeface="Georgia" pitchFamily="18" charset="0"/>
              </a:rPr>
              <a:t>Стилови</a:t>
            </a:r>
            <a:r>
              <a:rPr lang="sr-Latn-RS" b="1" dirty="0" smtClean="0">
                <a:solidFill>
                  <a:srgbClr val="000066"/>
                </a:solidFill>
                <a:latin typeface="Georgia" pitchFamily="18" charset="0"/>
              </a:rPr>
              <a:t> </a:t>
            </a:r>
            <a:r>
              <a:rPr lang="sr-Cyrl-RS" b="1" dirty="0" smtClean="0">
                <a:solidFill>
                  <a:srgbClr val="000066"/>
                </a:solidFill>
                <a:latin typeface="Georgia" pitchFamily="18" charset="0"/>
              </a:rPr>
              <a:t>комуникације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000066"/>
                </a:solidFill>
                <a:latin typeface="Georgia" pitchFamily="18" charset="0"/>
              </a:rPr>
              <a:t>Агресивни стил </a:t>
            </a:r>
          </a:p>
          <a:p>
            <a:r>
              <a:rPr lang="sr-Cyrl-RS" dirty="0" smtClean="0">
                <a:solidFill>
                  <a:srgbClr val="000066"/>
                </a:solidFill>
                <a:latin typeface="Georgia" pitchFamily="18" charset="0"/>
              </a:rPr>
              <a:t>Пасивни стил</a:t>
            </a:r>
          </a:p>
          <a:p>
            <a:r>
              <a:rPr lang="sr-Cyrl-RS" dirty="0" smtClean="0">
                <a:solidFill>
                  <a:srgbClr val="000066"/>
                </a:solidFill>
                <a:latin typeface="Georgia" pitchFamily="18" charset="0"/>
              </a:rPr>
              <a:t>Пасивно агресивни стил</a:t>
            </a:r>
          </a:p>
          <a:p>
            <a:r>
              <a:rPr lang="sr-Cyrl-RS" dirty="0" smtClean="0">
                <a:solidFill>
                  <a:srgbClr val="000066"/>
                </a:solidFill>
                <a:latin typeface="Georgia" pitchFamily="18" charset="0"/>
              </a:rPr>
              <a:t>Асертивни стил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836712"/>
            <a:ext cx="8229600" cy="5472608"/>
          </a:xfrm>
        </p:spPr>
        <p:txBody>
          <a:bodyPr>
            <a:normAutofit/>
          </a:bodyPr>
          <a:lstStyle/>
          <a:p>
            <a:pPr lvl="0"/>
            <a:r>
              <a:rPr lang="sr-Cyrl-RS" sz="3600" b="1" dirty="0" smtClean="0">
                <a:solidFill>
                  <a:srgbClr val="000066"/>
                </a:solidFill>
                <a:latin typeface="Georgia" pitchFamily="18" charset="0"/>
              </a:rPr>
              <a:t>Агресивност</a:t>
            </a:r>
            <a:r>
              <a:rPr lang="sr-Latn-CS" sz="4000" dirty="0" smtClean="0">
                <a:solidFill>
                  <a:srgbClr val="FFC000"/>
                </a:solidFill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напад</a:t>
            </a:r>
            <a:r>
              <a:rPr lang="sr-Latn-C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критиковање</a:t>
            </a:r>
            <a:r>
              <a:rPr lang="sr-Latn-C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оптуживање</a:t>
            </a:r>
            <a:r>
              <a:rPr lang="sr-Latn-C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наређивање</a:t>
            </a:r>
            <a:r>
              <a:rPr lang="sr-Latn-CS" sz="4000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прозивање</a:t>
            </a:r>
            <a:r>
              <a:rPr lang="sr-Latn-C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прекидање</a:t>
            </a:r>
            <a:endParaRPr lang="sr-Latn-CS" sz="4000" dirty="0" smtClean="0">
              <a:latin typeface="Georgia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sr-Cyrl-RS" dirty="0" smtClean="0">
                <a:latin typeface="Georgia" pitchFamily="18" charset="0"/>
              </a:rPr>
              <a:t>ти</a:t>
            </a:r>
            <a:r>
              <a:rPr lang="vi-VN" dirty="0" smtClean="0"/>
              <a:t> </a:t>
            </a:r>
            <a:r>
              <a:rPr lang="sr-Cyrl-RS" dirty="0" smtClean="0">
                <a:latin typeface="Georgia" pitchFamily="18" charset="0"/>
              </a:rPr>
              <a:t>ћеш</a:t>
            </a:r>
            <a:r>
              <a:rPr lang="vi-VN" dirty="0" smtClean="0"/>
              <a:t> </a:t>
            </a:r>
            <a:r>
              <a:rPr lang="sr-Cyrl-RS" dirty="0" smtClean="0">
                <a:latin typeface="Georgia" pitchFamily="18" charset="0"/>
              </a:rPr>
              <a:t>да</a:t>
            </a:r>
            <a:r>
              <a:rPr lang="vi-VN" dirty="0" smtClean="0"/>
              <a:t> </a:t>
            </a:r>
            <a:r>
              <a:rPr lang="sr-Cyrl-RS" dirty="0" smtClean="0">
                <a:latin typeface="Georgia" pitchFamily="18" charset="0"/>
              </a:rPr>
              <a:t>ми кажеш</a:t>
            </a:r>
          </a:p>
          <a:p>
            <a:pPr lvl="1">
              <a:buFont typeface="Arial" pitchFamily="34" charset="0"/>
              <a:buChar char="•"/>
            </a:pPr>
            <a:r>
              <a:rPr lang="sr-Cyrl-RS" dirty="0" smtClean="0">
                <a:latin typeface="Georgia" pitchFamily="18" charset="0"/>
              </a:rPr>
              <a:t>урадићеш</a:t>
            </a:r>
            <a:r>
              <a:rPr lang="vi-VN" dirty="0" smtClean="0"/>
              <a:t> </a:t>
            </a:r>
            <a:r>
              <a:rPr lang="sr-Cyrl-RS" dirty="0" smtClean="0">
                <a:latin typeface="Georgia" pitchFamily="18" charset="0"/>
              </a:rPr>
              <a:t>како</a:t>
            </a:r>
            <a:r>
              <a:rPr lang="vi-VN" dirty="0" smtClean="0"/>
              <a:t> </a:t>
            </a:r>
            <a:r>
              <a:rPr lang="sr-Cyrl-RS" dirty="0" smtClean="0">
                <a:latin typeface="Georgia" pitchFamily="18" charset="0"/>
              </a:rPr>
              <a:t>ти</a:t>
            </a:r>
            <a:r>
              <a:rPr lang="vi-VN" dirty="0" smtClean="0"/>
              <a:t> </a:t>
            </a:r>
            <a:r>
              <a:rPr lang="sr-Cyrl-RS" dirty="0" smtClean="0">
                <a:latin typeface="Georgia" pitchFamily="18" charset="0"/>
              </a:rPr>
              <a:t>ја</a:t>
            </a:r>
            <a:r>
              <a:rPr lang="vi-VN" dirty="0" smtClean="0"/>
              <a:t> </a:t>
            </a:r>
            <a:r>
              <a:rPr lang="sr-Cyrl-RS" dirty="0" smtClean="0">
                <a:latin typeface="Georgia" pitchFamily="18" charset="0"/>
              </a:rPr>
              <a:t>кажем</a:t>
            </a:r>
          </a:p>
          <a:p>
            <a:pPr lvl="1">
              <a:buFont typeface="Arial" pitchFamily="34" charset="0"/>
              <a:buChar char="•"/>
            </a:pPr>
            <a:r>
              <a:rPr lang="sr-Cyrl-RS" dirty="0" smtClean="0">
                <a:latin typeface="Georgia" pitchFamily="18" charset="0"/>
              </a:rPr>
              <a:t>ти немаш</a:t>
            </a:r>
            <a:r>
              <a:rPr lang="vi-VN" dirty="0" smtClean="0"/>
              <a:t> </a:t>
            </a:r>
            <a:r>
              <a:rPr lang="sr-Cyrl-RS" dirty="0" smtClean="0">
                <a:latin typeface="Georgia" pitchFamily="18" charset="0"/>
              </a:rPr>
              <a:t>појма</a:t>
            </a:r>
          </a:p>
          <a:p>
            <a:pPr lvl="1">
              <a:buFont typeface="Arial" pitchFamily="34" charset="0"/>
              <a:buChar char="•"/>
            </a:pPr>
            <a:r>
              <a:rPr lang="sr-Cyrl-RS" dirty="0" smtClean="0">
                <a:latin typeface="Georgia" pitchFamily="18" charset="0"/>
              </a:rPr>
              <a:t>тишина док ја причам</a:t>
            </a:r>
          </a:p>
          <a:p>
            <a:pPr lvl="1">
              <a:buFont typeface="Arial" pitchFamily="34" charset="0"/>
              <a:buChar char="•"/>
            </a:pPr>
            <a:r>
              <a:rPr lang="sr-Cyrl-RS" dirty="0" smtClean="0">
                <a:latin typeface="Georgia" pitchFamily="18" charset="0"/>
              </a:rPr>
              <a:t>јел ти јасно?</a:t>
            </a:r>
          </a:p>
          <a:p>
            <a:pPr lvl="1">
              <a:buFont typeface="Arial" pitchFamily="34" charset="0"/>
              <a:buChar char="•"/>
            </a:pPr>
            <a:r>
              <a:rPr lang="sr-Cyrl-RS" dirty="0" smtClean="0">
                <a:latin typeface="Georgia" pitchFamily="18" charset="0"/>
              </a:rPr>
              <a:t>Најчешће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реакције</a:t>
            </a:r>
            <a:r>
              <a:rPr lang="sr-Latn-CS" dirty="0" smtClean="0">
                <a:latin typeface="Georgia" pitchFamily="18" charset="0"/>
              </a:rPr>
              <a:t>: </a:t>
            </a:r>
            <a:r>
              <a:rPr lang="sr-Cyrl-RS" dirty="0" smtClean="0">
                <a:latin typeface="Georgia" pitchFamily="18" charset="0"/>
              </a:rPr>
              <a:t>упадање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у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расправу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или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бежање</a:t>
            </a:r>
          </a:p>
          <a:p>
            <a:pPr lvl="1">
              <a:buNone/>
            </a:pPr>
            <a:endParaRPr lang="en-US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24744"/>
            <a:ext cx="8712968" cy="5001419"/>
          </a:xfrm>
        </p:spPr>
        <p:txBody>
          <a:bodyPr>
            <a:normAutofit lnSpcReduction="10000"/>
          </a:bodyPr>
          <a:lstStyle/>
          <a:p>
            <a:r>
              <a:rPr lang="sr-Cyrl-RS" dirty="0" smtClean="0">
                <a:latin typeface="Georgia" pitchFamily="18" charset="0"/>
              </a:rPr>
              <a:t>Суштина</a:t>
            </a:r>
            <a:r>
              <a:rPr lang="sr-Latn-CS" dirty="0" smtClean="0">
                <a:latin typeface="Georgia" pitchFamily="18" charset="0"/>
              </a:rPr>
              <a:t>: </a:t>
            </a:r>
            <a:r>
              <a:rPr lang="sr-Cyrl-RS" b="1" dirty="0" smtClean="0">
                <a:latin typeface="Georgia" pitchFamily="18" charset="0"/>
              </a:rPr>
              <a:t>Напад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није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усмерен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на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вашу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личност</a:t>
            </a:r>
            <a:r>
              <a:rPr lang="sr-Latn-CS" b="1" dirty="0" smtClean="0">
                <a:latin typeface="Georgia" pitchFamily="18" charset="0"/>
              </a:rPr>
              <a:t>, </a:t>
            </a:r>
            <a:r>
              <a:rPr lang="sr-Cyrl-RS" b="1" dirty="0" smtClean="0">
                <a:latin typeface="Georgia" pitchFamily="18" charset="0"/>
              </a:rPr>
              <a:t>колико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год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тако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звучало</a:t>
            </a:r>
            <a:r>
              <a:rPr lang="sr-Latn-CS" b="1" dirty="0" smtClean="0">
                <a:latin typeface="Georgia" pitchFamily="18" charset="0"/>
              </a:rPr>
              <a:t>! </a:t>
            </a:r>
          </a:p>
          <a:p>
            <a:r>
              <a:rPr lang="sr-Cyrl-RS" b="1" dirty="0" smtClean="0">
                <a:latin typeface="Georgia" pitchFamily="18" charset="0"/>
              </a:rPr>
              <a:t>Иступите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корак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изнад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ситуације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посматрајте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и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слушајте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пажљиво</a:t>
            </a:r>
            <a:endParaRPr lang="en-US" dirty="0" smtClean="0">
              <a:latin typeface="Georgia" pitchFamily="18" charset="0"/>
            </a:endParaRPr>
          </a:p>
          <a:p>
            <a:r>
              <a:rPr lang="sr-Latn-CS" b="1" dirty="0" smtClean="0">
                <a:latin typeface="Georgia" pitchFamily="18" charset="0"/>
              </a:rPr>
              <a:t>“</a:t>
            </a:r>
            <a:r>
              <a:rPr lang="sr-Cyrl-RS" b="1" dirty="0" smtClean="0">
                <a:latin typeface="Georgia" pitchFamily="18" charset="0"/>
              </a:rPr>
              <a:t>Огледало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техника</a:t>
            </a:r>
            <a:r>
              <a:rPr lang="sr-Latn-CS" b="1" dirty="0" smtClean="0">
                <a:latin typeface="Georgia" pitchFamily="18" charset="0"/>
              </a:rPr>
              <a:t>” </a:t>
            </a:r>
            <a:r>
              <a:rPr lang="sr-Latn-CS" dirty="0" smtClean="0">
                <a:latin typeface="Georgia" pitchFamily="18" charset="0"/>
              </a:rPr>
              <a:t>– </a:t>
            </a:r>
            <a:r>
              <a:rPr lang="sr-Cyrl-RS" dirty="0" smtClean="0">
                <a:latin typeface="Georgia" pitchFamily="18" charset="0"/>
              </a:rPr>
              <a:t>рефлектовање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и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разумевање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емоција</a:t>
            </a:r>
            <a:r>
              <a:rPr lang="sr-Latn-C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позив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на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решење</a:t>
            </a:r>
            <a:endParaRPr lang="en-US" dirty="0" smtClean="0">
              <a:latin typeface="Georgia" pitchFamily="18" charset="0"/>
            </a:endParaRPr>
          </a:p>
          <a:p>
            <a:r>
              <a:rPr lang="sr-Latn-CS" b="1" dirty="0" smtClean="0">
                <a:latin typeface="Georgia" pitchFamily="18" charset="0"/>
              </a:rPr>
              <a:t>“</a:t>
            </a:r>
            <a:r>
              <a:rPr lang="sr-Cyrl-RS" b="1" dirty="0" smtClean="0">
                <a:latin typeface="Georgia" pitchFamily="18" charset="0"/>
              </a:rPr>
              <a:t>Селективно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игнорисање</a:t>
            </a:r>
            <a:r>
              <a:rPr lang="sr-Latn-CS" b="1" dirty="0" smtClean="0">
                <a:latin typeface="Georgia" pitchFamily="18" charset="0"/>
              </a:rPr>
              <a:t>“</a:t>
            </a:r>
            <a:r>
              <a:rPr lang="sr-Latn-CS" dirty="0" smtClean="0">
                <a:latin typeface="Georgia" pitchFamily="18" charset="0"/>
              </a:rPr>
              <a:t>– </a:t>
            </a:r>
            <a:r>
              <a:rPr lang="sr-Cyrl-RS" dirty="0" smtClean="0">
                <a:latin typeface="Georgia" pitchFamily="18" charset="0"/>
              </a:rPr>
              <a:t>ако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особа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и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даље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инсистира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на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расправи</a:t>
            </a:r>
            <a:r>
              <a:rPr lang="sr-Latn-C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поред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наше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јасне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поруке</a:t>
            </a:r>
            <a:r>
              <a:rPr lang="sr-Latn-C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игноришемо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и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не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одговарамо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док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се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тема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не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промени</a:t>
            </a:r>
            <a:endParaRPr lang="en-US" dirty="0" smtClean="0">
              <a:latin typeface="Georgia" pitchFamily="18" charset="0"/>
            </a:endParaRPr>
          </a:p>
          <a:p>
            <a:endParaRPr lang="en-US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>
            <a:normAutofit lnSpcReduction="10000"/>
          </a:bodyPr>
          <a:lstStyle/>
          <a:p>
            <a:pPr lvl="0"/>
            <a:r>
              <a:rPr lang="sr-Cyrl-RS" sz="3600" b="1" dirty="0" smtClean="0">
                <a:solidFill>
                  <a:srgbClr val="000066"/>
                </a:solidFill>
                <a:latin typeface="Georgia" pitchFamily="18" charset="0"/>
              </a:rPr>
              <a:t>Пасивност</a:t>
            </a:r>
            <a:r>
              <a:rPr lang="sr-Latn-CS" sz="4000" b="1" dirty="0" smtClean="0">
                <a:solidFill>
                  <a:srgbClr val="000066"/>
                </a:solidFill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извињавање</a:t>
            </a:r>
            <a:r>
              <a:rPr lang="sr-Latn-C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прихватање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туђег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мишљења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без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резерве</a:t>
            </a:r>
            <a:r>
              <a:rPr lang="sr-Latn-C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подцењивање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сопстевног</a:t>
            </a:r>
          </a:p>
          <a:p>
            <a:pPr lvl="1"/>
            <a:r>
              <a:rPr lang="sr-Cyrl-RS" dirty="0" smtClean="0">
                <a:latin typeface="Georgia" pitchFamily="18" charset="0"/>
              </a:rPr>
              <a:t>у праву си</a:t>
            </a:r>
          </a:p>
          <a:p>
            <a:pPr lvl="1"/>
            <a:r>
              <a:rPr lang="sr-Cyrl-RS" dirty="0" smtClean="0">
                <a:latin typeface="Georgia" pitchFamily="18" charset="0"/>
              </a:rPr>
              <a:t>нема</a:t>
            </a:r>
            <a:r>
              <a:rPr lang="en-U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везе</a:t>
            </a:r>
          </a:p>
          <a:p>
            <a:pPr lvl="1"/>
            <a:r>
              <a:rPr lang="sr-Cyrl-RS" dirty="0" smtClean="0">
                <a:latin typeface="Georgia" pitchFamily="18" charset="0"/>
              </a:rPr>
              <a:t>како</a:t>
            </a:r>
            <a:r>
              <a:rPr lang="en-U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ти</a:t>
            </a:r>
            <a:r>
              <a:rPr lang="en-U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кажеш</a:t>
            </a:r>
          </a:p>
          <a:p>
            <a:pPr lvl="1"/>
            <a:r>
              <a:rPr lang="sr-Cyrl-RS" dirty="0" smtClean="0">
                <a:latin typeface="Georgia" pitchFamily="18" charset="0"/>
              </a:rPr>
              <a:t>све је у реду</a:t>
            </a:r>
          </a:p>
          <a:p>
            <a:pPr lvl="1"/>
            <a:r>
              <a:rPr lang="sr-Cyrl-RS" dirty="0" smtClean="0">
                <a:latin typeface="Georgia" pitchFamily="18" charset="0"/>
              </a:rPr>
              <a:t>извините, ако сметам</a:t>
            </a:r>
          </a:p>
          <a:p>
            <a:r>
              <a:rPr lang="sr-Cyrl-RS" dirty="0" smtClean="0">
                <a:latin typeface="Georgia" pitchFamily="18" charset="0"/>
              </a:rPr>
              <a:t>Најчешће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реакције</a:t>
            </a:r>
            <a:r>
              <a:rPr lang="sr-Latn-CS" dirty="0" smtClean="0">
                <a:latin typeface="Georgia" pitchFamily="18" charset="0"/>
              </a:rPr>
              <a:t>: </a:t>
            </a:r>
            <a:r>
              <a:rPr lang="sr-Cyrl-RS" dirty="0" smtClean="0">
                <a:latin typeface="Georgia" pitchFamily="18" charset="0"/>
              </a:rPr>
              <a:t>од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непријатности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до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б</a:t>
            </a:r>
            <a:r>
              <a:rPr lang="sr-Latn-CS" dirty="0" smtClean="0">
                <a:latin typeface="Georgia" pitchFamily="18" charset="0"/>
              </a:rPr>
              <a:t>e</a:t>
            </a:r>
            <a:r>
              <a:rPr lang="sr-Cyrl-RS" dirty="0" smtClean="0">
                <a:latin typeface="Georgia" pitchFamily="18" charset="0"/>
              </a:rPr>
              <a:t>са</a:t>
            </a:r>
            <a:endParaRPr lang="en-US" dirty="0" smtClean="0">
              <a:latin typeface="Georgia" pitchFamily="18" charset="0"/>
            </a:endParaRPr>
          </a:p>
          <a:p>
            <a:pPr lvl="1"/>
            <a:endParaRPr lang="sr-Cyrl-RS" dirty="0" smtClean="0">
              <a:latin typeface="Georgia" pitchFamily="18" charset="0"/>
            </a:endParaRPr>
          </a:p>
          <a:p>
            <a:pPr lvl="0"/>
            <a:endParaRPr lang="en-US" dirty="0" smtClean="0">
              <a:latin typeface="Georgia" pitchFamily="18" charset="0"/>
            </a:endParaRPr>
          </a:p>
          <a:p>
            <a:endParaRPr lang="en-US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92500" lnSpcReduction="20000"/>
          </a:bodyPr>
          <a:lstStyle/>
          <a:p>
            <a:r>
              <a:rPr lang="sr-Cyrl-RS" dirty="0" smtClean="0">
                <a:latin typeface="Georgia" pitchFamily="18" charset="0"/>
              </a:rPr>
              <a:t>У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основи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је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сумња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у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исправност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сопственог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мишљења</a:t>
            </a:r>
            <a:r>
              <a:rPr lang="sr-Latn-C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страх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од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непријатних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ситуација</a:t>
            </a:r>
            <a:r>
              <a:rPr lang="sr-Latn-C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могућност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одбацивања</a:t>
            </a:r>
            <a:r>
              <a:rPr lang="sr-Latn-CS" dirty="0" smtClean="0">
                <a:latin typeface="Georgia" pitchFamily="18" charset="0"/>
              </a:rPr>
              <a:t>.</a:t>
            </a:r>
            <a:endParaRPr lang="en-US" dirty="0" smtClean="0">
              <a:latin typeface="Georgia" pitchFamily="18" charset="0"/>
            </a:endParaRPr>
          </a:p>
          <a:p>
            <a:r>
              <a:rPr lang="sr-Cyrl-RS" b="1" dirty="0" smtClean="0">
                <a:latin typeface="Georgia" pitchFamily="18" charset="0"/>
              </a:rPr>
              <a:t>Техника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отварања</a:t>
            </a:r>
            <a:r>
              <a:rPr lang="sr-Latn-CS" b="1" dirty="0" smtClean="0">
                <a:latin typeface="Georgia" pitchFamily="18" charset="0"/>
              </a:rPr>
              <a:t>: </a:t>
            </a:r>
            <a:r>
              <a:rPr lang="sr-Cyrl-RS" dirty="0" smtClean="0">
                <a:latin typeface="Georgia" pitchFamily="18" charset="0"/>
              </a:rPr>
              <a:t>искрено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поделите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како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се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осећате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када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вам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се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неко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стално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извињава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и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оснажите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особу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да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изнесе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своје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мишљење</a:t>
            </a:r>
            <a:endParaRPr lang="sr-Latn-CS" dirty="0" smtClean="0">
              <a:latin typeface="Georgia" pitchFamily="18" charset="0"/>
            </a:endParaRPr>
          </a:p>
          <a:p>
            <a:r>
              <a:rPr lang="sr-Cyrl-RS" b="1" dirty="0" smtClean="0">
                <a:latin typeface="Georgia" pitchFamily="18" charset="0"/>
              </a:rPr>
              <a:t>Невербална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порука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и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глас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треба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да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буде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у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складу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са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вербалном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поруком</a:t>
            </a:r>
            <a:r>
              <a:rPr lang="sr-Latn-CS" b="1" dirty="0" smtClean="0">
                <a:latin typeface="Georgia" pitchFamily="18" charset="0"/>
              </a:rPr>
              <a:t>: </a:t>
            </a:r>
            <a:r>
              <a:rPr lang="sr-Cyrl-RS" dirty="0" smtClean="0">
                <a:latin typeface="Georgia" pitchFamily="18" charset="0"/>
              </a:rPr>
              <a:t>наш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циљ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је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да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оснажимо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особу</a:t>
            </a:r>
            <a:r>
              <a:rPr lang="sr-Latn-C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не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да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паднемо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у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замку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тешења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и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улогу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заштитника</a:t>
            </a:r>
            <a:endParaRPr lang="en-US" dirty="0" smtClean="0">
              <a:latin typeface="Georgia" pitchFamily="18" charset="0"/>
            </a:endParaRPr>
          </a:p>
          <a:p>
            <a:endParaRPr lang="en-US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92500"/>
          </a:bodyPr>
          <a:lstStyle/>
          <a:p>
            <a:pPr lvl="0"/>
            <a:r>
              <a:rPr lang="sr-Cyrl-RS" sz="3900" b="1" dirty="0" smtClean="0">
                <a:solidFill>
                  <a:srgbClr val="000066"/>
                </a:solidFill>
                <a:latin typeface="Georgia" pitchFamily="18" charset="0"/>
              </a:rPr>
              <a:t>Пасивна</a:t>
            </a:r>
            <a:r>
              <a:rPr lang="sr-Latn-CS" sz="3900" b="1" dirty="0" smtClean="0">
                <a:solidFill>
                  <a:srgbClr val="000066"/>
                </a:solidFill>
                <a:latin typeface="Georgia" pitchFamily="18" charset="0"/>
              </a:rPr>
              <a:t> </a:t>
            </a:r>
            <a:r>
              <a:rPr lang="sr-Cyrl-RS" sz="3900" b="1" dirty="0" smtClean="0">
                <a:solidFill>
                  <a:srgbClr val="000066"/>
                </a:solidFill>
                <a:latin typeface="Georgia" pitchFamily="18" charset="0"/>
              </a:rPr>
              <a:t>агресивност</a:t>
            </a:r>
            <a:r>
              <a:rPr lang="sr-Latn-CS" sz="3900" b="1" dirty="0" smtClean="0">
                <a:solidFill>
                  <a:srgbClr val="000066"/>
                </a:solidFill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игнорисање</a:t>
            </a:r>
            <a:r>
              <a:rPr lang="sr-Latn-C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правдање</a:t>
            </a:r>
            <a:r>
              <a:rPr lang="sr-Latn-CS" sz="3600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дурење</a:t>
            </a:r>
            <a:r>
              <a:rPr lang="en-US" dirty="0" smtClean="0">
                <a:latin typeface="Georgia" pitchFamily="18" charset="0"/>
              </a:rPr>
              <a:t>,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критицизам</a:t>
            </a:r>
          </a:p>
          <a:p>
            <a:pPr lvl="0"/>
            <a:r>
              <a:rPr lang="sr-Cyrl-RS" dirty="0" smtClean="0">
                <a:latin typeface="Georgia" pitchFamily="18" charset="0"/>
              </a:rPr>
              <a:t>Сарказам и иронија</a:t>
            </a:r>
          </a:p>
          <a:p>
            <a:pPr lvl="1"/>
            <a:r>
              <a:rPr lang="sr-Cyrl-RS" dirty="0" smtClean="0">
                <a:latin typeface="Georgia" pitchFamily="18" charset="0"/>
              </a:rPr>
              <a:t>да, да све је тачно</a:t>
            </a:r>
          </a:p>
          <a:p>
            <a:pPr lvl="1"/>
            <a:r>
              <a:rPr lang="sr-Cyrl-RS" dirty="0" smtClean="0">
                <a:latin typeface="Georgia" pitchFamily="18" charset="0"/>
              </a:rPr>
              <a:t>увек сам ја крив</a:t>
            </a:r>
          </a:p>
          <a:p>
            <a:pPr lvl="1"/>
            <a:r>
              <a:rPr lang="sr-Cyrl-RS" dirty="0" smtClean="0">
                <a:latin typeface="Georgia" pitchFamily="18" charset="0"/>
              </a:rPr>
              <a:t>зашто опет ја</a:t>
            </a:r>
          </a:p>
          <a:p>
            <a:pPr lvl="1"/>
            <a:r>
              <a:rPr lang="sr-Cyrl-RS" dirty="0" smtClean="0">
                <a:latin typeface="Georgia" pitchFamily="18" charset="0"/>
              </a:rPr>
              <a:t>лако је њему...</a:t>
            </a:r>
            <a:endParaRPr lang="en-US" dirty="0" smtClean="0">
              <a:latin typeface="Georgia" pitchFamily="18" charset="0"/>
            </a:endParaRPr>
          </a:p>
          <a:p>
            <a:r>
              <a:rPr lang="sr-Cyrl-RS" dirty="0" smtClean="0">
                <a:latin typeface="Georgia" pitchFamily="18" charset="0"/>
              </a:rPr>
              <a:t>Најчешће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реакције</a:t>
            </a:r>
            <a:r>
              <a:rPr lang="sr-Latn-CS" dirty="0" smtClean="0">
                <a:latin typeface="Georgia" pitchFamily="18" charset="0"/>
              </a:rPr>
              <a:t>: </a:t>
            </a:r>
            <a:r>
              <a:rPr lang="sr-Cyrl-RS" dirty="0" smtClean="0">
                <a:latin typeface="Georgia" pitchFamily="18" charset="0"/>
              </a:rPr>
              <a:t>не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знамо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на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чему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смо</a:t>
            </a:r>
            <a:r>
              <a:rPr lang="sr-Latn-C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непријатност</a:t>
            </a:r>
            <a:r>
              <a:rPr lang="sr-Latn-C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дистанцираност</a:t>
            </a:r>
            <a:endParaRPr lang="en-US" dirty="0" smtClean="0">
              <a:latin typeface="Georgia" pitchFamily="18" charset="0"/>
            </a:endParaRPr>
          </a:p>
          <a:p>
            <a:endParaRPr lang="en-US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 fontScale="92500" lnSpcReduction="10000"/>
          </a:bodyPr>
          <a:lstStyle/>
          <a:p>
            <a:r>
              <a:rPr lang="sr-Cyrl-RS" b="1" dirty="0" smtClean="0">
                <a:latin typeface="Georgia" pitchFamily="18" charset="0"/>
              </a:rPr>
              <a:t>Проактиван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и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искрен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приступ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Latn-CS" dirty="0" smtClean="0">
                <a:latin typeface="Georgia" pitchFamily="18" charset="0"/>
              </a:rPr>
              <a:t>–  </a:t>
            </a:r>
            <a:r>
              <a:rPr lang="sr-Cyrl-RS" dirty="0" smtClean="0">
                <a:latin typeface="Georgia" pitchFamily="18" charset="0"/>
              </a:rPr>
              <a:t>отворен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разговор</a:t>
            </a:r>
            <a:r>
              <a:rPr lang="sr-Latn-C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без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оптуживања</a:t>
            </a:r>
            <a:endParaRPr lang="sr-Latn-CS" dirty="0" smtClean="0">
              <a:latin typeface="Georgia" pitchFamily="18" charset="0"/>
            </a:endParaRPr>
          </a:p>
          <a:p>
            <a:r>
              <a:rPr lang="sr-Cyrl-RS" b="1" dirty="0" smtClean="0">
                <a:latin typeface="Georgia" pitchFamily="18" charset="0"/>
              </a:rPr>
              <a:t>Ја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реченице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Latn-CS" dirty="0" smtClean="0">
                <a:latin typeface="Georgia" pitchFamily="18" charset="0"/>
              </a:rPr>
              <a:t>– </a:t>
            </a:r>
            <a:r>
              <a:rPr lang="sr-Cyrl-RS" dirty="0" smtClean="0">
                <a:latin typeface="Georgia" pitchFamily="18" charset="0"/>
              </a:rPr>
              <a:t>износимо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наше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мишљење</a:t>
            </a:r>
            <a:r>
              <a:rPr lang="sr-Latn-C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осећања</a:t>
            </a:r>
            <a:r>
              <a:rPr lang="sr-Latn-C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посматрања</a:t>
            </a:r>
            <a:r>
              <a:rPr lang="sr-Latn-CS" dirty="0" smtClean="0">
                <a:latin typeface="Georgia" pitchFamily="18" charset="0"/>
              </a:rPr>
              <a:t> </a:t>
            </a:r>
          </a:p>
          <a:p>
            <a:r>
              <a:rPr lang="sr-Cyrl-RS" b="1" dirty="0" smtClean="0">
                <a:latin typeface="Georgia" pitchFamily="18" charset="0"/>
              </a:rPr>
              <a:t>Позив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на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решење</a:t>
            </a:r>
            <a:r>
              <a:rPr lang="sr-Latn-CS" b="1" dirty="0" smtClean="0">
                <a:latin typeface="Georgia" pitchFamily="18" charset="0"/>
              </a:rPr>
              <a:t>  </a:t>
            </a:r>
            <a:r>
              <a:rPr lang="sr-Latn-CS" dirty="0" smtClean="0">
                <a:latin typeface="Georgia" pitchFamily="18" charset="0"/>
              </a:rPr>
              <a:t>(</a:t>
            </a:r>
            <a:r>
              <a:rPr lang="sr-Cyrl-RS" dirty="0" smtClean="0">
                <a:latin typeface="Georgia" pitchFamily="18" charset="0"/>
              </a:rPr>
              <a:t>покварена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плоча</a:t>
            </a:r>
            <a:r>
              <a:rPr lang="sr-Latn-CS" dirty="0" smtClean="0">
                <a:latin typeface="Georgia" pitchFamily="18" charset="0"/>
              </a:rPr>
              <a:t> – </a:t>
            </a:r>
            <a:r>
              <a:rPr lang="sr-Cyrl-RS" dirty="0" smtClean="0">
                <a:latin typeface="Georgia" pitchFamily="18" charset="0"/>
              </a:rPr>
              <a:t>враћање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на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решење</a:t>
            </a:r>
            <a:r>
              <a:rPr lang="sr-Latn-CS" dirty="0" smtClean="0">
                <a:latin typeface="Georgia" pitchFamily="18" charset="0"/>
              </a:rPr>
              <a:t>)</a:t>
            </a:r>
            <a:endParaRPr lang="en-US" dirty="0" smtClean="0">
              <a:latin typeface="Georgia" pitchFamily="18" charset="0"/>
            </a:endParaRPr>
          </a:p>
          <a:p>
            <a:r>
              <a:rPr lang="sr-Cyrl-RS" b="1" dirty="0" smtClean="0">
                <a:latin typeface="Georgia" pitchFamily="18" charset="0"/>
              </a:rPr>
              <a:t>Не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скакати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на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закључак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и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читање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мисли</a:t>
            </a:r>
            <a:r>
              <a:rPr lang="sr-Latn-C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етикетирање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особе</a:t>
            </a:r>
            <a:r>
              <a:rPr lang="sr-Latn-CS" dirty="0" smtClean="0">
                <a:latin typeface="Georgia" pitchFamily="18" charset="0"/>
              </a:rPr>
              <a:t> </a:t>
            </a:r>
          </a:p>
          <a:p>
            <a:r>
              <a:rPr lang="sr-Cyrl-RS" b="1" dirty="0" smtClean="0">
                <a:latin typeface="Georgia" pitchFamily="18" charset="0"/>
              </a:rPr>
              <a:t>Фокусирати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се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на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конкретне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ствари</a:t>
            </a:r>
            <a:r>
              <a:rPr lang="sr-Latn-CS" b="1" dirty="0" smtClean="0">
                <a:latin typeface="Georgia" pitchFamily="18" charset="0"/>
              </a:rPr>
              <a:t>, </a:t>
            </a:r>
            <a:r>
              <a:rPr lang="sr-Cyrl-RS" b="1" dirty="0" smtClean="0">
                <a:latin typeface="Georgia" pitchFamily="18" charset="0"/>
              </a:rPr>
              <a:t>благовремено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реаговати</a:t>
            </a:r>
            <a:r>
              <a:rPr lang="sr-Latn-CS" b="1" dirty="0" smtClean="0">
                <a:latin typeface="Georgia" pitchFamily="18" charset="0"/>
              </a:rPr>
              <a:t> </a:t>
            </a:r>
          </a:p>
          <a:p>
            <a:endParaRPr lang="en-US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sr-Cyrl-RS" sz="3900" b="1" dirty="0" smtClean="0">
                <a:solidFill>
                  <a:srgbClr val="000066"/>
                </a:solidFill>
                <a:latin typeface="Georgia" pitchFamily="18" charset="0"/>
              </a:rPr>
              <a:t>Асертивност</a:t>
            </a:r>
            <a:r>
              <a:rPr lang="en-US" sz="4000" b="1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отворена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комуникација</a:t>
            </a:r>
            <a:r>
              <a:rPr lang="en-U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распитивање</a:t>
            </a:r>
            <a:r>
              <a:rPr lang="sr-Latn-C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тражење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повратне информације</a:t>
            </a:r>
            <a:r>
              <a:rPr lang="sr-Latn-C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активно слушање</a:t>
            </a:r>
            <a:endParaRPr lang="en-US" dirty="0" smtClean="0">
              <a:latin typeface="Georgia" pitchFamily="18" charset="0"/>
            </a:endParaRPr>
          </a:p>
          <a:p>
            <a:r>
              <a:rPr lang="sr-Cyrl-RS" dirty="0" smtClean="0">
                <a:latin typeface="Georgia" pitchFamily="18" charset="0"/>
              </a:rPr>
              <a:t>Заступам</a:t>
            </a:r>
            <a:r>
              <a:rPr lang="en-U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себе</a:t>
            </a:r>
            <a:r>
              <a:rPr lang="en-U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поштујем</a:t>
            </a:r>
            <a:r>
              <a:rPr lang="en-U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теб</a:t>
            </a:r>
            <a:r>
              <a:rPr lang="en-US" dirty="0" smtClean="0">
                <a:latin typeface="Georgia" pitchFamily="18" charset="0"/>
              </a:rPr>
              <a:t>e </a:t>
            </a:r>
            <a:endParaRPr lang="sr-Cyrl-RS" dirty="0" smtClean="0">
              <a:latin typeface="Georgia" pitchFamily="18" charset="0"/>
            </a:endParaRPr>
          </a:p>
          <a:p>
            <a:r>
              <a:rPr lang="sr-Cyrl-RS" dirty="0" smtClean="0">
                <a:latin typeface="Georgia" pitchFamily="18" charset="0"/>
              </a:rPr>
              <a:t>Изазива </a:t>
            </a:r>
            <a:r>
              <a:rPr lang="sr-Cyrl-RS" u="sng" dirty="0" smtClean="0">
                <a:latin typeface="Georgia" pitchFamily="18" charset="0"/>
              </a:rPr>
              <a:t>поштовање</a:t>
            </a:r>
            <a:r>
              <a:rPr lang="sr-Cyrl-RS" dirty="0" smtClean="0">
                <a:latin typeface="Georgia" pitchFamily="18" charset="0"/>
              </a:rPr>
              <a:t> код саговорника иако није истих ставова</a:t>
            </a:r>
          </a:p>
          <a:p>
            <a:r>
              <a:rPr lang="sr-Cyrl-RS" dirty="0" smtClean="0">
                <a:latin typeface="Georgia" pitchFamily="18" charset="0"/>
              </a:rPr>
              <a:t>Најчешће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реакције</a:t>
            </a:r>
            <a:r>
              <a:rPr lang="sr-Latn-CS" dirty="0" smtClean="0">
                <a:latin typeface="Georgia" pitchFamily="18" charset="0"/>
              </a:rPr>
              <a:t>: </a:t>
            </a:r>
            <a:r>
              <a:rPr lang="sr-Cyrl-RS" dirty="0" smtClean="0">
                <a:latin typeface="Georgia" pitchFamily="18" charset="0"/>
              </a:rPr>
              <a:t>отворена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комуникација</a:t>
            </a:r>
            <a:r>
              <a:rPr lang="sr-Latn-C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усмер</a:t>
            </a:r>
            <a:r>
              <a:rPr lang="sr-Latn-CS" dirty="0" smtClean="0">
                <a:latin typeface="Georgia" pitchFamily="18" charset="0"/>
              </a:rPr>
              <a:t>e</a:t>
            </a:r>
            <a:r>
              <a:rPr lang="sr-Cyrl-RS" dirty="0" smtClean="0">
                <a:latin typeface="Georgia" pitchFamily="18" charset="0"/>
              </a:rPr>
              <a:t>на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к</a:t>
            </a:r>
            <a:r>
              <a:rPr lang="sr-Latn-CS" dirty="0" smtClean="0">
                <a:latin typeface="Georgia" pitchFamily="18" charset="0"/>
              </a:rPr>
              <a:t>a </a:t>
            </a:r>
            <a:r>
              <a:rPr lang="sr-Cyrl-RS" dirty="0" smtClean="0">
                <a:latin typeface="Georgia" pitchFamily="18" charset="0"/>
              </a:rPr>
              <a:t>р</a:t>
            </a:r>
            <a:r>
              <a:rPr lang="sr-Latn-CS" dirty="0" smtClean="0">
                <a:latin typeface="Georgia" pitchFamily="18" charset="0"/>
              </a:rPr>
              <a:t>e</a:t>
            </a:r>
            <a:r>
              <a:rPr lang="sr-Cyrl-RS" dirty="0" smtClean="0">
                <a:latin typeface="Georgia" pitchFamily="18" charset="0"/>
              </a:rPr>
              <a:t>ш</a:t>
            </a:r>
            <a:r>
              <a:rPr lang="sr-Latn-CS" dirty="0" smtClean="0">
                <a:latin typeface="Georgia" pitchFamily="18" charset="0"/>
              </a:rPr>
              <a:t>a</a:t>
            </a:r>
            <a:r>
              <a:rPr lang="sr-Cyrl-RS" dirty="0" smtClean="0">
                <a:latin typeface="Georgia" pitchFamily="18" charset="0"/>
              </a:rPr>
              <a:t>в</a:t>
            </a:r>
            <a:r>
              <a:rPr lang="sr-Latn-CS" dirty="0" smtClean="0">
                <a:latin typeface="Georgia" pitchFamily="18" charset="0"/>
              </a:rPr>
              <a:t>a</a:t>
            </a:r>
            <a:r>
              <a:rPr lang="sr-Cyrl-RS" dirty="0" smtClean="0">
                <a:latin typeface="Georgia" pitchFamily="18" charset="0"/>
              </a:rPr>
              <a:t>њу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пробл</a:t>
            </a:r>
            <a:r>
              <a:rPr lang="sr-Latn-CS" dirty="0" smtClean="0">
                <a:latin typeface="Georgia" pitchFamily="18" charset="0"/>
              </a:rPr>
              <a:t>e</a:t>
            </a:r>
            <a:r>
              <a:rPr lang="sr-Cyrl-RS" dirty="0" smtClean="0">
                <a:latin typeface="Georgia" pitchFamily="18" charset="0"/>
              </a:rPr>
              <a:t>м</a:t>
            </a:r>
            <a:r>
              <a:rPr lang="sr-Latn-CS" dirty="0" smtClean="0">
                <a:latin typeface="Georgia" pitchFamily="18" charset="0"/>
              </a:rPr>
              <a:t>a</a:t>
            </a:r>
            <a:endParaRPr lang="sr-Cyrl-RS" dirty="0" smtClean="0">
              <a:latin typeface="Georgia" pitchFamily="18" charset="0"/>
            </a:endParaRPr>
          </a:p>
          <a:p>
            <a:r>
              <a:rPr lang="sr-Cyrl-RS" b="1" dirty="0" smtClean="0">
                <a:latin typeface="Georgia" pitchFamily="18" charset="0"/>
              </a:rPr>
              <a:t>знамо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да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кажемо</a:t>
            </a:r>
            <a:r>
              <a:rPr lang="sr-Latn-CS" b="1" dirty="0" smtClean="0">
                <a:latin typeface="Georgia" pitchFamily="18" charset="0"/>
              </a:rPr>
              <a:t> “</a:t>
            </a:r>
            <a:r>
              <a:rPr lang="sr-Cyrl-RS" b="1" dirty="0" smtClean="0">
                <a:latin typeface="Georgia" pitchFamily="18" charset="0"/>
              </a:rPr>
              <a:t>Не</a:t>
            </a:r>
            <a:r>
              <a:rPr lang="sr-Latn-CS" b="1" dirty="0" smtClean="0">
                <a:latin typeface="Georgia" pitchFamily="18" charset="0"/>
              </a:rPr>
              <a:t>”, </a:t>
            </a:r>
            <a:r>
              <a:rPr lang="sr-Cyrl-RS" b="1" dirty="0" smtClean="0">
                <a:latin typeface="Georgia" pitchFamily="18" charset="0"/>
              </a:rPr>
              <a:t>али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и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да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прихватимо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туђе</a:t>
            </a:r>
            <a:r>
              <a:rPr lang="sr-Latn-CS" b="1" dirty="0" smtClean="0">
                <a:latin typeface="Georgia" pitchFamily="18" charset="0"/>
              </a:rPr>
              <a:t> “</a:t>
            </a:r>
            <a:r>
              <a:rPr lang="sr-Cyrl-RS" b="1" dirty="0" smtClean="0">
                <a:latin typeface="Georgia" pitchFamily="18" charset="0"/>
              </a:rPr>
              <a:t>Не</a:t>
            </a:r>
            <a:r>
              <a:rPr lang="sr-Latn-CS" b="1" dirty="0" smtClean="0">
                <a:latin typeface="Georgia" pitchFamily="18" charset="0"/>
              </a:rPr>
              <a:t>”!</a:t>
            </a:r>
            <a:endParaRPr lang="en-US" dirty="0" smtClean="0">
              <a:latin typeface="Georgia" pitchFamily="18" charset="0"/>
            </a:endParaRPr>
          </a:p>
          <a:p>
            <a:endParaRPr lang="en-US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sr-Cyrl-RS" b="1" dirty="0" smtClean="0">
                <a:solidFill>
                  <a:srgbClr val="000066"/>
                </a:solidFill>
                <a:latin typeface="Georgia" pitchFamily="18" charset="0"/>
              </a:rPr>
              <a:t>Асертивност</a:t>
            </a:r>
            <a:r>
              <a:rPr lang="en-US" dirty="0" smtClean="0">
                <a:solidFill>
                  <a:srgbClr val="000066"/>
                </a:solidFill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је</a:t>
            </a:r>
            <a:r>
              <a:rPr lang="en-U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вештина</a:t>
            </a:r>
            <a:r>
              <a:rPr lang="en-U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која</a:t>
            </a:r>
            <a:r>
              <a:rPr lang="en-U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помаже</a:t>
            </a:r>
            <a:r>
              <a:rPr lang="en-U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особи</a:t>
            </a:r>
            <a:r>
              <a:rPr lang="en-U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да</a:t>
            </a:r>
            <a:r>
              <a:rPr lang="en-U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адекватно</a:t>
            </a:r>
            <a:r>
              <a:rPr lang="en-U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штити</a:t>
            </a:r>
            <a:r>
              <a:rPr lang="en-U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сопствена</a:t>
            </a:r>
            <a:r>
              <a:rPr lang="en-U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права</a:t>
            </a:r>
            <a:r>
              <a:rPr lang="en-U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а</a:t>
            </a:r>
            <a:r>
              <a:rPr lang="en-U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да</a:t>
            </a:r>
            <a:r>
              <a:rPr lang="sr-Latn-C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истовремено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не</a:t>
            </a:r>
            <a:r>
              <a:rPr lang="en-U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наруши</a:t>
            </a:r>
            <a:r>
              <a:rPr lang="en-U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туђе</a:t>
            </a:r>
            <a:r>
              <a:rPr lang="en-U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право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на</a:t>
            </a:r>
            <a:r>
              <a:rPr lang="sr-Latn-CS" dirty="0" smtClean="0">
                <a:latin typeface="Georgia" pitchFamily="18" charset="0"/>
              </a:rPr>
              <a:t>:</a:t>
            </a:r>
            <a:r>
              <a:rPr lang="sr-Latn-R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мишљење</a:t>
            </a:r>
            <a:r>
              <a:rPr lang="sr-Latn-C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осећања</a:t>
            </a:r>
            <a:r>
              <a:rPr lang="sr-Latn-C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потребе</a:t>
            </a:r>
            <a:r>
              <a:rPr lang="sr-Latn-CS" dirty="0" smtClean="0">
                <a:latin typeface="Georgia" pitchFamily="18" charset="0"/>
              </a:rPr>
              <a:t>,</a:t>
            </a:r>
            <a:r>
              <a:rPr lang="sr-Cyrl-RS" dirty="0" smtClean="0">
                <a:latin typeface="Georgia" pitchFamily="18" charset="0"/>
              </a:rPr>
              <a:t> грешке</a:t>
            </a:r>
            <a:r>
              <a:rPr lang="sr-Latn-C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тражење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информације</a:t>
            </a:r>
            <a:r>
              <a:rPr lang="sr-Latn-C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зњање</a:t>
            </a:r>
            <a:r>
              <a:rPr lang="sr-Latn-CS" dirty="0" smtClean="0">
                <a:latin typeface="Georgia" pitchFamily="18" charset="0"/>
              </a:rPr>
              <a:t>/</a:t>
            </a:r>
            <a:r>
              <a:rPr lang="sr-Cyrl-RS" dirty="0" smtClean="0">
                <a:latin typeface="Georgia" pitchFamily="18" charset="0"/>
              </a:rPr>
              <a:t>незнање</a:t>
            </a:r>
            <a:r>
              <a:rPr lang="sr-Latn-C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одбијање</a:t>
            </a:r>
            <a:r>
              <a:rPr lang="sr-Latn-CS" dirty="0" smtClean="0">
                <a:latin typeface="Georgia" pitchFamily="18" charset="0"/>
              </a:rPr>
              <a:t>/</a:t>
            </a:r>
            <a:r>
              <a:rPr lang="sr-Cyrl-RS" dirty="0" smtClean="0">
                <a:latin typeface="Georgia" pitchFamily="18" charset="0"/>
              </a:rPr>
              <a:t>прихватање</a:t>
            </a:r>
            <a:endParaRPr lang="sr-Latn-RS" dirty="0" smtClean="0">
              <a:latin typeface="Georgia" pitchFamily="18" charset="0"/>
            </a:endParaRPr>
          </a:p>
          <a:p>
            <a:r>
              <a:rPr lang="sr-Cyrl-RS" b="1" dirty="0" smtClean="0">
                <a:solidFill>
                  <a:srgbClr val="000066"/>
                </a:solidFill>
                <a:latin typeface="Georgia" pitchFamily="18" charset="0"/>
              </a:rPr>
              <a:t>Асертивност</a:t>
            </a:r>
            <a:r>
              <a:rPr lang="sr-Latn-RS" b="1" dirty="0" smtClean="0">
                <a:solidFill>
                  <a:srgbClr val="000066"/>
                </a:solidFill>
                <a:latin typeface="Georgia" pitchFamily="18" charset="0"/>
              </a:rPr>
              <a:t> </a:t>
            </a:r>
            <a:r>
              <a:rPr lang="sr-Cyrl-RS" b="1" dirty="0" smtClean="0">
                <a:solidFill>
                  <a:srgbClr val="000066"/>
                </a:solidFill>
                <a:latin typeface="Georgia" pitchFamily="18" charset="0"/>
              </a:rPr>
              <a:t>се учи!</a:t>
            </a:r>
            <a:endParaRPr lang="sr-Latn-CS" dirty="0" smtClean="0">
              <a:latin typeface="Georgia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0206" name="Group 94"/>
          <p:cNvGraphicFramePr>
            <a:graphicFrameLocks noGrp="1"/>
          </p:cNvGraphicFramePr>
          <p:nvPr>
            <p:ph type="tbl" idx="1"/>
          </p:nvPr>
        </p:nvGraphicFramePr>
        <p:xfrm>
          <a:off x="144496" y="548680"/>
          <a:ext cx="8892000" cy="5464959"/>
        </p:xfrm>
        <a:graphic>
          <a:graphicData uri="http://schemas.openxmlformats.org/drawingml/2006/table">
            <a:tbl>
              <a:tblPr/>
              <a:tblGrid>
                <a:gridCol w="1776889"/>
                <a:gridCol w="2011877"/>
                <a:gridCol w="2396976"/>
                <a:gridCol w="2706258"/>
              </a:tblGrid>
              <a:tr h="3860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Georgia" pitchFamily="18" charset="0"/>
                        </a:rPr>
                        <a:t>Асертивни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Georgia" pitchFamily="18" charset="0"/>
                        </a:rPr>
                        <a:t>Агресивни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Georgia" pitchFamily="18" charset="0"/>
                        </a:rPr>
                        <a:t>Пасивни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64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Georgia" pitchFamily="18" charset="0"/>
                        </a:rPr>
                        <a:t>Ви</a:t>
                      </a:r>
                      <a:r>
                        <a:rPr kumimoji="0" lang="sr-Latn-C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-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испољавате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сопствене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потребе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и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слушате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туђе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Tx/>
                        <a:buChar char="-"/>
                        <a:tabLst/>
                      </a:pP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појачавате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сопствено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самопоуздање</a:t>
                      </a:r>
                      <a:endParaRPr kumimoji="0" lang="sr-Latn-C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-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самостално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одлучујете</a:t>
                      </a:r>
                      <a:endParaRPr kumimoji="0" lang="sr-Latn-C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-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добро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се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осећате</a:t>
                      </a:r>
                      <a:endParaRPr kumimoji="0" lang="sr-Latn-C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Tx/>
                        <a:buChar char="-"/>
                        <a:tabLst/>
                      </a:pP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негирате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туђе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самопоуздање</a:t>
                      </a:r>
                      <a:endParaRPr kumimoji="0" lang="sr-Latn-C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Tx/>
                        <a:buChar char="-"/>
                        <a:tabLst/>
                      </a:pP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одлучујете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за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друге</a:t>
                      </a:r>
                      <a:endParaRPr kumimoji="0" lang="sr-Latn-C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Tx/>
                        <a:buChar char="-"/>
                        <a:tabLst/>
                      </a:pP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можете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се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осећати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добро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,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али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на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рачун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других</a:t>
                      </a:r>
                      <a:endParaRPr kumimoji="0" lang="sr-Latn-C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Tx/>
                        <a:buChar char="-"/>
                        <a:tabLst/>
                      </a:pP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испољавате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сопствене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потреба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али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не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слушате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туђе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Tx/>
                        <a:buChar char="-"/>
                        <a:tabLst/>
                      </a:pP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не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испољавате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сопствене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потребе</a:t>
                      </a:r>
                      <a:endParaRPr kumimoji="0" lang="sr-Latn-C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Tx/>
                        <a:buChar char="-"/>
                        <a:tabLst/>
                      </a:pP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умањујете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сопствено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самопоуздање</a:t>
                      </a:r>
                      <a:endParaRPr kumimoji="0" lang="sr-Latn-C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Tx/>
                        <a:buChar char="-"/>
                        <a:tabLst/>
                      </a:pP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дозвољавате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да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други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одлучују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за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вас</a:t>
                      </a:r>
                      <a:endParaRPr kumimoji="0" lang="sr-Latn-C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Tx/>
                        <a:buChar char="-"/>
                        <a:tabLst/>
                      </a:pP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осећате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се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нервозно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и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уплашено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да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би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пробали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нешто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поново</a:t>
                      </a:r>
                      <a:endParaRPr kumimoji="0" lang="sr-Latn-C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350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Georgia" pitchFamily="18" charset="0"/>
                        </a:rPr>
                        <a:t>Вербална</a:t>
                      </a:r>
                      <a:r>
                        <a:rPr kumimoji="0" lang="sr-Latn-C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Georgia" pitchFamily="18" charset="0"/>
                        </a:rPr>
                        <a:t>комуникација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Tx/>
                        <a:buChar char="-"/>
                        <a:tabLst/>
                      </a:pP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отворена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,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искрена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јасна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и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директна</a:t>
                      </a:r>
                      <a:endParaRPr kumimoji="0" lang="sr-Latn-C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Tx/>
                        <a:buChar char="-"/>
                        <a:tabLst/>
                      </a:pP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сигуран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,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убедљив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,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топао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глас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Tx/>
                        <a:buChar char="-"/>
                        <a:tabLst/>
                      </a:pP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арогантна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,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оптужујућа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,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заповедна</a:t>
                      </a:r>
                      <a:endParaRPr kumimoji="0" lang="sr-Latn-C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Tx/>
                        <a:buChar char="-"/>
                        <a:tabLst/>
                      </a:pP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непријатан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,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увредљив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,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дрчан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глас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Tx/>
                        <a:buChar char="-"/>
                        <a:tabLst/>
                      </a:pP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нејасна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,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прикривена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и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нетачна</a:t>
                      </a:r>
                      <a:endParaRPr kumimoji="0" lang="sr-Latn-C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Tx/>
                        <a:buChar char="-"/>
                        <a:tabLst/>
                      </a:pP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слаб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,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оклевајући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,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несигуран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глас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Georgia" pitchFamily="18" charset="0"/>
                        </a:rPr>
                        <a:t>Невербална</a:t>
                      </a:r>
                      <a:r>
                        <a:rPr kumimoji="0" lang="sr-Latn-C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Georgia" pitchFamily="18" charset="0"/>
                        </a:rPr>
                        <a:t>комуникација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-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опуштени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,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отворени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,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сигурни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-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напети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,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заповеднички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и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осион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-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напети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,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затворени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,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скрећете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поглед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>
                <a:solidFill>
                  <a:srgbClr val="000066"/>
                </a:solidFill>
                <a:latin typeface="Georgia" pitchFamily="18" charset="0"/>
              </a:rPr>
              <a:t>К</a:t>
            </a:r>
            <a:r>
              <a:rPr lang="sr-Cyrl-RS" b="1" dirty="0" smtClean="0">
                <a:solidFill>
                  <a:srgbClr val="000066"/>
                </a:solidFill>
                <a:latin typeface="Georgia" pitchFamily="18" charset="0"/>
              </a:rPr>
              <a:t>омуникација</a:t>
            </a:r>
            <a:endParaRPr lang="en-US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20281"/>
            <a:ext cx="8435280" cy="3412975"/>
          </a:xfrm>
        </p:spPr>
        <p:txBody>
          <a:bodyPr>
            <a:normAutofit/>
          </a:bodyPr>
          <a:lstStyle/>
          <a:p>
            <a:r>
              <a:rPr lang="sr-Cyrl-RS" sz="3000" dirty="0">
                <a:latin typeface="Georgia" pitchFamily="18" charset="0"/>
              </a:rPr>
              <a:t>п</a:t>
            </a:r>
            <a:r>
              <a:rPr lang="sr-Cyrl-RS" sz="3000" dirty="0" smtClean="0">
                <a:latin typeface="Georgia" pitchFamily="18" charset="0"/>
              </a:rPr>
              <a:t>роцес преношења</a:t>
            </a:r>
            <a:r>
              <a:rPr lang="hr-HR" sz="3000" dirty="0" smtClean="0">
                <a:latin typeface="Georgia" pitchFamily="18" charset="0"/>
              </a:rPr>
              <a:t> </a:t>
            </a:r>
            <a:r>
              <a:rPr lang="sr-Cyrl-RS" sz="3000" dirty="0" smtClean="0">
                <a:latin typeface="Georgia" pitchFamily="18" charset="0"/>
              </a:rPr>
              <a:t>и</a:t>
            </a:r>
            <a:r>
              <a:rPr lang="hr-HR" sz="3000" dirty="0" smtClean="0">
                <a:latin typeface="Georgia" pitchFamily="18" charset="0"/>
              </a:rPr>
              <a:t> </a:t>
            </a:r>
            <a:r>
              <a:rPr lang="sr-Cyrl-RS" sz="3000" dirty="0" smtClean="0">
                <a:latin typeface="Georgia" pitchFamily="18" charset="0"/>
              </a:rPr>
              <a:t>разумевања</a:t>
            </a:r>
            <a:r>
              <a:rPr lang="hr-HR" sz="3000" dirty="0" smtClean="0">
                <a:latin typeface="Georgia" pitchFamily="18" charset="0"/>
              </a:rPr>
              <a:t> </a:t>
            </a:r>
            <a:r>
              <a:rPr lang="sr-Cyrl-RS" sz="3000" dirty="0" smtClean="0">
                <a:latin typeface="Georgia" pitchFamily="18" charset="0"/>
              </a:rPr>
              <a:t>значења</a:t>
            </a:r>
            <a:r>
              <a:rPr lang="hr-HR" sz="3000" dirty="0" smtClean="0">
                <a:latin typeface="Georgia" pitchFamily="18" charset="0"/>
              </a:rPr>
              <a:t> </a:t>
            </a:r>
            <a:r>
              <a:rPr lang="sr-Cyrl-RS" sz="3000" dirty="0" smtClean="0">
                <a:latin typeface="Georgia" pitchFamily="18" charset="0"/>
              </a:rPr>
              <a:t>порука</a:t>
            </a:r>
            <a:endParaRPr lang="sr-Latn-CS" sz="3000" dirty="0" smtClean="0">
              <a:latin typeface="Georgia" pitchFamily="18" charset="0"/>
            </a:endParaRPr>
          </a:p>
          <a:p>
            <a:r>
              <a:rPr lang="sr-Cyrl-RS" sz="3000" dirty="0" smtClean="0">
                <a:latin typeface="Georgia" pitchFamily="18" charset="0"/>
              </a:rPr>
              <a:t>размена</a:t>
            </a:r>
            <a:r>
              <a:rPr lang="hr-HR" sz="3000" dirty="0" smtClean="0">
                <a:latin typeface="Georgia" pitchFamily="18" charset="0"/>
              </a:rPr>
              <a:t> </a:t>
            </a:r>
            <a:r>
              <a:rPr lang="sr-Cyrl-RS" sz="3000" dirty="0" smtClean="0">
                <a:latin typeface="Georgia" pitchFamily="18" charset="0"/>
              </a:rPr>
              <a:t>искустава</a:t>
            </a:r>
            <a:r>
              <a:rPr lang="hr-HR" sz="3000" dirty="0" smtClean="0">
                <a:latin typeface="Georgia" pitchFamily="18" charset="0"/>
              </a:rPr>
              <a:t>, </a:t>
            </a:r>
            <a:r>
              <a:rPr lang="sr-Cyrl-RS" sz="3000" dirty="0" smtClean="0">
                <a:latin typeface="Georgia" pitchFamily="18" charset="0"/>
              </a:rPr>
              <a:t>која</a:t>
            </a:r>
            <a:r>
              <a:rPr lang="hr-HR" sz="3000" dirty="0" smtClean="0">
                <a:latin typeface="Georgia" pitchFamily="18" charset="0"/>
              </a:rPr>
              <a:t> </a:t>
            </a:r>
            <a:r>
              <a:rPr lang="sr-Cyrl-RS" sz="3000" dirty="0" smtClean="0">
                <a:latin typeface="Georgia" pitchFamily="18" charset="0"/>
              </a:rPr>
              <a:t>омогућава</a:t>
            </a:r>
            <a:r>
              <a:rPr lang="hr-HR" sz="3000" dirty="0" smtClean="0">
                <a:latin typeface="Georgia" pitchFamily="18" charset="0"/>
              </a:rPr>
              <a:t> </a:t>
            </a:r>
            <a:r>
              <a:rPr lang="sr-Cyrl-RS" sz="3000" dirty="0" smtClean="0">
                <a:latin typeface="Georgia" pitchFamily="18" charset="0"/>
              </a:rPr>
              <a:t>развој</a:t>
            </a:r>
            <a:r>
              <a:rPr lang="hr-HR" sz="3000" dirty="0" smtClean="0">
                <a:latin typeface="Georgia" pitchFamily="18" charset="0"/>
              </a:rPr>
              <a:t> </a:t>
            </a:r>
            <a:r>
              <a:rPr lang="sr-Cyrl-RS" sz="3000" dirty="0" smtClean="0">
                <a:latin typeface="Georgia" pitchFamily="18" charset="0"/>
              </a:rPr>
              <a:t>живих</a:t>
            </a:r>
            <a:r>
              <a:rPr lang="hr-HR" sz="3000" dirty="0" smtClean="0">
                <a:latin typeface="Georgia" pitchFamily="18" charset="0"/>
              </a:rPr>
              <a:t> </a:t>
            </a:r>
            <a:r>
              <a:rPr lang="sr-Cyrl-RS" sz="3000" dirty="0" smtClean="0">
                <a:latin typeface="Georgia" pitchFamily="18" charset="0"/>
              </a:rPr>
              <a:t>бића</a:t>
            </a:r>
            <a:r>
              <a:rPr lang="hr-HR" sz="3000" dirty="0" smtClean="0">
                <a:latin typeface="Georgia" pitchFamily="18" charset="0"/>
              </a:rPr>
              <a:t> </a:t>
            </a:r>
            <a:r>
              <a:rPr lang="hr-HR" sz="3000" i="1" dirty="0" smtClean="0">
                <a:latin typeface="Georgia" pitchFamily="18" charset="0"/>
              </a:rPr>
              <a:t>(eng. comunity = </a:t>
            </a:r>
            <a:r>
              <a:rPr lang="sr-Cyrl-RS" sz="3000" dirty="0" smtClean="0">
                <a:latin typeface="Georgia" pitchFamily="18" charset="0"/>
              </a:rPr>
              <a:t>заједништво</a:t>
            </a:r>
            <a:r>
              <a:rPr lang="hr-HR" sz="3000" i="1" dirty="0" smtClean="0">
                <a:latin typeface="Georgia" pitchFamily="18" charset="0"/>
              </a:rPr>
              <a:t>, lat. communis = </a:t>
            </a:r>
            <a:r>
              <a:rPr lang="sr-Cyrl-RS" sz="3000" dirty="0" smtClean="0">
                <a:latin typeface="Georgia" pitchFamily="18" charset="0"/>
              </a:rPr>
              <a:t>заједничко</a:t>
            </a:r>
            <a:r>
              <a:rPr lang="hr-HR" sz="3000" i="1" dirty="0" smtClean="0">
                <a:latin typeface="Georgia" pitchFamily="18" charset="0"/>
              </a:rPr>
              <a:t>)</a:t>
            </a:r>
            <a:endParaRPr lang="sr-Cyrl-RS" sz="3000" i="1" dirty="0" smtClean="0">
              <a:latin typeface="Georgia" pitchFamily="18" charset="0"/>
            </a:endParaRPr>
          </a:p>
          <a:p>
            <a:r>
              <a:rPr lang="sr-Cyrl-RS" sz="2800" b="1" dirty="0" smtClean="0">
                <a:solidFill>
                  <a:srgbClr val="000066"/>
                </a:solidFill>
                <a:latin typeface="Georgia" pitchFamily="18" charset="0"/>
              </a:rPr>
              <a:t>Циљ </a:t>
            </a:r>
            <a:r>
              <a:rPr lang="sr-Cyrl-RS" sz="2800" dirty="0" smtClean="0">
                <a:latin typeface="Georgia" pitchFamily="18" charset="0"/>
              </a:rPr>
              <a:t>– разумевање, поверење и поштовање</a:t>
            </a:r>
          </a:p>
          <a:p>
            <a:endParaRPr lang="sr-Cyrl-RS" sz="3000" i="1" dirty="0" smtClean="0">
              <a:latin typeface="Georgia" pitchFamily="18" charset="0"/>
            </a:endParaRPr>
          </a:p>
          <a:p>
            <a:endParaRPr lang="sr-Latn-CS" sz="3000" dirty="0" smtClean="0">
              <a:latin typeface="Georgia" pitchFamily="18" charset="0"/>
            </a:endParaRPr>
          </a:p>
          <a:p>
            <a:endParaRPr lang="en-US" sz="30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4000" b="1" dirty="0" smtClean="0">
                <a:solidFill>
                  <a:srgbClr val="000066"/>
                </a:solidFill>
                <a:latin typeface="Georgia" pitchFamily="18" charset="0"/>
              </a:rPr>
              <a:t>Баријере у комуникацији</a:t>
            </a:r>
            <a:endParaRPr lang="en-US" sz="4000" b="1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b="1" dirty="0" smtClean="0">
                <a:solidFill>
                  <a:srgbClr val="000066"/>
                </a:solidFill>
                <a:latin typeface="Georgia" pitchFamily="18" charset="0"/>
              </a:rPr>
              <a:t>Спољашње</a:t>
            </a:r>
            <a:r>
              <a:rPr lang="sr-Latn-CS" b="1" dirty="0" smtClean="0">
                <a:solidFill>
                  <a:srgbClr val="000066"/>
                </a:solidFill>
                <a:latin typeface="Georgia" pitchFamily="18" charset="0"/>
              </a:rPr>
              <a:t>:</a:t>
            </a:r>
          </a:p>
          <a:p>
            <a:endParaRPr lang="sr-Latn-CS" dirty="0" smtClean="0">
              <a:latin typeface="Georgia" pitchFamily="18" charset="0"/>
            </a:endParaRPr>
          </a:p>
          <a:p>
            <a:pPr>
              <a:buFont typeface="Arial" charset="0"/>
              <a:buChar char="•"/>
            </a:pPr>
            <a:r>
              <a:rPr lang="sr-Cyrl-RS" dirty="0" smtClean="0">
                <a:latin typeface="Georgia" pitchFamily="18" charset="0"/>
              </a:rPr>
              <a:t>бука</a:t>
            </a:r>
            <a:endParaRPr lang="en-US" dirty="0" smtClean="0">
              <a:latin typeface="Georgia" pitchFamily="18" charset="0"/>
            </a:endParaRPr>
          </a:p>
          <a:p>
            <a:pPr>
              <a:buFont typeface="Arial" charset="0"/>
              <a:buChar char="•"/>
            </a:pPr>
            <a:r>
              <a:rPr lang="sr-Cyrl-RS" dirty="0" smtClean="0">
                <a:latin typeface="Georgia" pitchFamily="18" charset="0"/>
              </a:rPr>
              <a:t>језичка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баријера</a:t>
            </a:r>
            <a:r>
              <a:rPr lang="sr-Latn-CS" dirty="0" smtClean="0">
                <a:latin typeface="Georgia" pitchFamily="18" charset="0"/>
              </a:rPr>
              <a:t> (</a:t>
            </a:r>
            <a:r>
              <a:rPr lang="sr-Cyrl-RS" dirty="0" smtClean="0">
                <a:latin typeface="Georgia" pitchFamily="18" charset="0"/>
              </a:rPr>
              <a:t>сленг</a:t>
            </a:r>
            <a:r>
              <a:rPr lang="sr-Latn-C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језик</a:t>
            </a:r>
            <a:r>
              <a:rPr lang="sr-Latn-CS" dirty="0" smtClean="0">
                <a:latin typeface="Georgia" pitchFamily="18" charset="0"/>
              </a:rPr>
              <a:t>)</a:t>
            </a:r>
          </a:p>
          <a:p>
            <a:pPr>
              <a:buFont typeface="Arial" charset="0"/>
              <a:buChar char="•"/>
            </a:pPr>
            <a:r>
              <a:rPr lang="sr-Cyrl-RS" dirty="0" smtClean="0">
                <a:latin typeface="Georgia" pitchFamily="18" charset="0"/>
              </a:rPr>
              <a:t>неадкеватан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медијатор</a:t>
            </a:r>
            <a:endParaRPr lang="sr-Latn-CS" dirty="0" smtClean="0">
              <a:latin typeface="Georgia" pitchFamily="18" charset="0"/>
            </a:endParaRPr>
          </a:p>
          <a:p>
            <a:pPr>
              <a:buFont typeface="Arial" charset="0"/>
              <a:buChar char="•"/>
            </a:pPr>
            <a:r>
              <a:rPr lang="sr-Cyrl-RS" dirty="0" smtClean="0">
                <a:latin typeface="Georgia" pitchFamily="18" charset="0"/>
              </a:rPr>
              <a:t>паравербалне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вештине</a:t>
            </a:r>
            <a:r>
              <a:rPr lang="sr-Latn-CS" dirty="0" smtClean="0">
                <a:latin typeface="Georgia" pitchFamily="18" charset="0"/>
              </a:rPr>
              <a:t> </a:t>
            </a:r>
          </a:p>
          <a:p>
            <a:pPr>
              <a:buFont typeface="Arial" charset="0"/>
              <a:buChar char="•"/>
            </a:pPr>
            <a:r>
              <a:rPr lang="sr-Cyrl-RS" dirty="0" smtClean="0">
                <a:latin typeface="Georgia" pitchFamily="18" charset="0"/>
              </a:rPr>
              <a:t>пажња</a:t>
            </a:r>
            <a:endParaRPr lang="sr-Latn-CS" dirty="0" smtClean="0">
              <a:latin typeface="Georgia" pitchFamily="18" charset="0"/>
            </a:endParaRPr>
          </a:p>
          <a:p>
            <a:endParaRPr lang="en-US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RS" b="1" dirty="0" smtClean="0">
                <a:solidFill>
                  <a:srgbClr val="000066"/>
                </a:solidFill>
                <a:latin typeface="Georgia" pitchFamily="18" charset="0"/>
              </a:rPr>
              <a:t>Когнитивне</a:t>
            </a:r>
            <a:r>
              <a:rPr lang="sr-Latn-CS" b="1" dirty="0" smtClean="0">
                <a:solidFill>
                  <a:srgbClr val="000066"/>
                </a:solidFill>
                <a:latin typeface="Georgia" pitchFamily="18" charset="0"/>
              </a:rPr>
              <a:t>:</a:t>
            </a:r>
          </a:p>
          <a:p>
            <a:pPr>
              <a:defRPr/>
            </a:pPr>
            <a:endParaRPr lang="sr-Latn-CS" b="1" dirty="0" smtClean="0">
              <a:latin typeface="Georgia" pitchFamily="18" charset="0"/>
            </a:endParaRPr>
          </a:p>
          <a:p>
            <a:pPr>
              <a:buFont typeface="Arial" charset="0"/>
              <a:buChar char="•"/>
              <a:defRPr/>
            </a:pPr>
            <a:r>
              <a:rPr lang="sr-Cyrl-RS" dirty="0" smtClean="0">
                <a:latin typeface="Georgia" pitchFamily="18" charset="0"/>
              </a:rPr>
              <a:t>уверења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саговорника</a:t>
            </a:r>
            <a:endParaRPr lang="sr-Latn-CS" dirty="0" smtClean="0">
              <a:latin typeface="Georgia" pitchFamily="18" charset="0"/>
            </a:endParaRPr>
          </a:p>
          <a:p>
            <a:pPr>
              <a:buFont typeface="Arial" charset="0"/>
              <a:buChar char="•"/>
              <a:defRPr/>
            </a:pPr>
            <a:r>
              <a:rPr lang="sr-Cyrl-RS" dirty="0" smtClean="0">
                <a:latin typeface="Georgia" pitchFamily="18" charset="0"/>
              </a:rPr>
              <a:t>сет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вредности</a:t>
            </a:r>
            <a:endParaRPr lang="en-US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b="1" dirty="0" smtClean="0">
                <a:solidFill>
                  <a:srgbClr val="000066"/>
                </a:solidFill>
                <a:latin typeface="Georgia" pitchFamily="18" charset="0"/>
              </a:rPr>
              <a:t>Емоционалне</a:t>
            </a:r>
            <a:r>
              <a:rPr lang="sr-Latn-CS" sz="3600" b="1" dirty="0" smtClean="0">
                <a:solidFill>
                  <a:srgbClr val="000066"/>
                </a:solidFill>
                <a:latin typeface="Georgia" pitchFamily="18" charset="0"/>
              </a:rPr>
              <a:t>:</a:t>
            </a:r>
          </a:p>
          <a:p>
            <a:endParaRPr lang="sr-Latn-CS" sz="3600" b="1" dirty="0" smtClean="0">
              <a:latin typeface="Georgia" pitchFamily="18" charset="0"/>
            </a:endParaRPr>
          </a:p>
          <a:p>
            <a:pPr>
              <a:buFont typeface="Arial" charset="0"/>
              <a:buChar char="•"/>
            </a:pPr>
            <a:r>
              <a:rPr lang="sr-Cyrl-RS" dirty="0" smtClean="0">
                <a:latin typeface="Georgia" pitchFamily="18" charset="0"/>
              </a:rPr>
              <a:t>бес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и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нападање</a:t>
            </a:r>
            <a:endParaRPr lang="sr-Latn-CS" dirty="0" smtClean="0">
              <a:latin typeface="Georgia" pitchFamily="18" charset="0"/>
            </a:endParaRPr>
          </a:p>
          <a:p>
            <a:pPr>
              <a:buFont typeface="Arial" charset="0"/>
              <a:buChar char="•"/>
            </a:pPr>
            <a:r>
              <a:rPr lang="sr-Cyrl-RS" dirty="0" smtClean="0">
                <a:latin typeface="Georgia" pitchFamily="18" charset="0"/>
              </a:rPr>
              <a:t>страх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и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повлачење</a:t>
            </a:r>
            <a:endParaRPr lang="sr-Latn-CS" dirty="0" smtClean="0">
              <a:latin typeface="Georgia" pitchFamily="18" charset="0"/>
            </a:endParaRPr>
          </a:p>
          <a:p>
            <a:pPr>
              <a:buFont typeface="Arial" charset="0"/>
              <a:buChar char="•"/>
            </a:pPr>
            <a:r>
              <a:rPr lang="sr-Cyrl-RS" dirty="0" smtClean="0">
                <a:latin typeface="Georgia" pitchFamily="18" charset="0"/>
              </a:rPr>
              <a:t>пасивна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агресија</a:t>
            </a:r>
            <a:endParaRPr lang="sr-Latn-CS" dirty="0" smtClean="0">
              <a:latin typeface="Georgia" pitchFamily="18" charset="0"/>
            </a:endParaRPr>
          </a:p>
          <a:p>
            <a:endParaRPr lang="en-US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b="1" dirty="0" smtClean="0">
                <a:solidFill>
                  <a:srgbClr val="000066"/>
                </a:solidFill>
                <a:latin typeface="Georgia" pitchFamily="18" charset="0"/>
              </a:rPr>
              <a:t>Бихејвиоралне</a:t>
            </a:r>
            <a:r>
              <a:rPr lang="sr-Latn-CS" b="1" dirty="0" smtClean="0">
                <a:solidFill>
                  <a:srgbClr val="000066"/>
                </a:solidFill>
                <a:latin typeface="Georgia" pitchFamily="18" charset="0"/>
              </a:rPr>
              <a:t>:</a:t>
            </a:r>
          </a:p>
          <a:p>
            <a:endParaRPr lang="sr-Latn-CS" sz="3600" b="1" dirty="0" smtClean="0">
              <a:latin typeface="Georgia" pitchFamily="18" charset="0"/>
            </a:endParaRPr>
          </a:p>
          <a:p>
            <a:pPr>
              <a:buFont typeface="Arial" charset="0"/>
              <a:buChar char="•"/>
            </a:pPr>
            <a:r>
              <a:rPr lang="sr-Cyrl-RS" dirty="0" smtClean="0">
                <a:latin typeface="Georgia" pitchFamily="18" charset="0"/>
              </a:rPr>
              <a:t>невербална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комуникација</a:t>
            </a:r>
            <a:endParaRPr lang="sr-Latn-CS" dirty="0" smtClean="0">
              <a:latin typeface="Georgia" pitchFamily="18" charset="0"/>
            </a:endParaRPr>
          </a:p>
          <a:p>
            <a:pPr>
              <a:buFont typeface="Arial" charset="0"/>
              <a:buChar char="•"/>
            </a:pPr>
            <a:r>
              <a:rPr lang="sr-Cyrl-RS" dirty="0" smtClean="0">
                <a:latin typeface="Georgia" pitchFamily="18" charset="0"/>
              </a:rPr>
              <a:t>вештине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слушања</a:t>
            </a:r>
            <a:endParaRPr lang="sr-Latn-CS" dirty="0" smtClean="0">
              <a:latin typeface="Georgia" pitchFamily="18" charset="0"/>
            </a:endParaRPr>
          </a:p>
          <a:p>
            <a:endParaRPr lang="en-US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204864"/>
            <a:ext cx="8229600" cy="1143000"/>
          </a:xfrm>
        </p:spPr>
        <p:txBody>
          <a:bodyPr/>
          <a:lstStyle/>
          <a:p>
            <a:r>
              <a:rPr lang="sr-Cyrl-RS" b="1" dirty="0" smtClean="0">
                <a:solidFill>
                  <a:srgbClr val="000066"/>
                </a:solidFill>
                <a:latin typeface="Georgia" pitchFamily="18" charset="0"/>
              </a:rPr>
              <a:t>Како превазићи баријере?</a:t>
            </a:r>
            <a:endParaRPr lang="en-US" b="1" dirty="0">
              <a:solidFill>
                <a:srgbClr val="000066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7997825" y="6061075"/>
            <a:ext cx="1146175" cy="1222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endParaRPr lang="sr-Latn-CS" sz="800"/>
          </a:p>
        </p:txBody>
      </p:sp>
      <p:sp>
        <p:nvSpPr>
          <p:cNvPr id="21507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Cyrl-RS" sz="4000" b="1" dirty="0" smtClean="0">
                <a:solidFill>
                  <a:srgbClr val="000066"/>
                </a:solidFill>
                <a:latin typeface="Georgia" pitchFamily="18" charset="0"/>
              </a:rPr>
              <a:t>Спољашње</a:t>
            </a:r>
            <a:r>
              <a:rPr lang="sr-Latn-CS" sz="4000" b="1" dirty="0" smtClean="0">
                <a:solidFill>
                  <a:srgbClr val="000066"/>
                </a:solidFill>
                <a:latin typeface="Georgia" pitchFamily="18" charset="0"/>
              </a:rPr>
              <a:t> </a:t>
            </a:r>
            <a:r>
              <a:rPr lang="sr-Cyrl-RS" sz="4000" b="1" dirty="0" smtClean="0">
                <a:solidFill>
                  <a:srgbClr val="000066"/>
                </a:solidFill>
                <a:latin typeface="Georgia" pitchFamily="18" charset="0"/>
              </a:rPr>
              <a:t>баријере</a:t>
            </a:r>
            <a:r>
              <a:rPr lang="sr-Latn-CS" sz="4000" b="1" dirty="0" smtClean="0">
                <a:solidFill>
                  <a:srgbClr val="000066"/>
                </a:solidFill>
                <a:latin typeface="Georgia" pitchFamily="18" charset="0"/>
              </a:rPr>
              <a:t>:</a:t>
            </a:r>
            <a:endParaRPr lang="en-US" sz="4000" b="1" dirty="0" smtClean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9220" name="TextBox 10"/>
          <p:cNvSpPr txBox="1">
            <a:spLocks noChangeArrowheads="1"/>
          </p:cNvSpPr>
          <p:nvPr/>
        </p:nvSpPr>
        <p:spPr bwMode="auto">
          <a:xfrm>
            <a:off x="142874" y="620688"/>
            <a:ext cx="8605589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sr-Latn-CS" dirty="0">
              <a:latin typeface="Georgia" pitchFamily="18" charset="0"/>
            </a:endParaRPr>
          </a:p>
          <a:p>
            <a:r>
              <a:rPr lang="sr-Cyrl-RS" sz="2400" b="1" dirty="0" smtClean="0">
                <a:latin typeface="Georgia" pitchFamily="18" charset="0"/>
              </a:rPr>
              <a:t>Обезбедите</a:t>
            </a:r>
            <a:r>
              <a:rPr lang="sr-Latn-CS" sz="2400" b="1" dirty="0" smtClean="0">
                <a:latin typeface="Georgia" pitchFamily="18" charset="0"/>
              </a:rPr>
              <a:t> </a:t>
            </a:r>
            <a:r>
              <a:rPr lang="sr-Cyrl-RS" sz="2400" b="1" dirty="0" smtClean="0">
                <a:latin typeface="Georgia" pitchFamily="18" charset="0"/>
              </a:rPr>
              <a:t>адекватни</a:t>
            </a:r>
            <a:r>
              <a:rPr lang="sr-Latn-CS" sz="2400" b="1" dirty="0" smtClean="0">
                <a:latin typeface="Georgia" pitchFamily="18" charset="0"/>
              </a:rPr>
              <a:t> </a:t>
            </a:r>
            <a:r>
              <a:rPr lang="sr-Cyrl-RS" sz="2400" b="1" dirty="0" smtClean="0">
                <a:latin typeface="Georgia" pitchFamily="18" charset="0"/>
              </a:rPr>
              <a:t>услов</a:t>
            </a:r>
            <a:r>
              <a:rPr lang="sr-Latn-CS" sz="2400" b="1" dirty="0" smtClean="0">
                <a:latin typeface="Georgia" pitchFamily="18" charset="0"/>
              </a:rPr>
              <a:t> </a:t>
            </a:r>
            <a:r>
              <a:rPr lang="sr-Cyrl-RS" sz="2400" b="1" dirty="0" smtClean="0">
                <a:latin typeface="Georgia" pitchFamily="18" charset="0"/>
              </a:rPr>
              <a:t>за</a:t>
            </a:r>
            <a:r>
              <a:rPr lang="sr-Latn-CS" sz="2400" b="1" dirty="0" smtClean="0">
                <a:latin typeface="Georgia" pitchFamily="18" charset="0"/>
              </a:rPr>
              <a:t> </a:t>
            </a:r>
            <a:r>
              <a:rPr lang="sr-Cyrl-RS" sz="2400" b="1" dirty="0" smtClean="0">
                <a:latin typeface="Georgia" pitchFamily="18" charset="0"/>
              </a:rPr>
              <a:t>комуникацију</a:t>
            </a:r>
            <a:r>
              <a:rPr lang="sr-Latn-CS" sz="2400" b="1" dirty="0" smtClean="0">
                <a:latin typeface="Georgia" pitchFamily="18" charset="0"/>
              </a:rPr>
              <a:t> </a:t>
            </a:r>
            <a:endParaRPr lang="sr-Latn-CS" sz="2400" b="1" dirty="0">
              <a:latin typeface="Georgia" pitchFamily="18" charset="0"/>
            </a:endParaRPr>
          </a:p>
          <a:p>
            <a:endParaRPr lang="sr-Latn-CS" dirty="0">
              <a:latin typeface="Georgia" pitchFamily="18" charset="0"/>
            </a:endParaRPr>
          </a:p>
          <a:p>
            <a:pPr lvl="1">
              <a:buFont typeface="Arial" charset="0"/>
              <a:buChar char="•"/>
            </a:pPr>
            <a:r>
              <a:rPr lang="sr-Cyrl-RS" b="1" dirty="0" smtClean="0">
                <a:latin typeface="Georgia" pitchFamily="18" charset="0"/>
              </a:rPr>
              <a:t>Бука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Latn-CS" dirty="0" smtClean="0">
                <a:latin typeface="Georgia" pitchFamily="18" charset="0"/>
              </a:rPr>
              <a:t>(</a:t>
            </a:r>
            <a:r>
              <a:rPr lang="sr-Cyrl-RS" dirty="0" smtClean="0">
                <a:latin typeface="Georgia" pitchFamily="18" charset="0"/>
              </a:rPr>
              <a:t>више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људи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вам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се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обраћа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у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исто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време</a:t>
            </a:r>
            <a:r>
              <a:rPr lang="sr-Latn-C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звони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телефон</a:t>
            </a:r>
            <a:r>
              <a:rPr lang="sr-Latn-CS" dirty="0" smtClean="0">
                <a:latin typeface="Georgia" pitchFamily="18" charset="0"/>
              </a:rPr>
              <a:t>...)</a:t>
            </a:r>
            <a:endParaRPr lang="sr-Latn-CS" dirty="0">
              <a:latin typeface="Georgia" pitchFamily="18" charset="0"/>
            </a:endParaRPr>
          </a:p>
          <a:p>
            <a:pPr lvl="1">
              <a:buFont typeface="Arial" charset="0"/>
              <a:buChar char="•"/>
            </a:pPr>
            <a:r>
              <a:rPr lang="sr-Cyrl-RS" b="1" dirty="0" smtClean="0">
                <a:latin typeface="Georgia" pitchFamily="18" charset="0"/>
              </a:rPr>
              <a:t>Неадеватан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медијатор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Latn-CS" dirty="0" smtClean="0">
                <a:latin typeface="Georgia" pitchFamily="18" charset="0"/>
              </a:rPr>
              <a:t>(</a:t>
            </a:r>
            <a:r>
              <a:rPr lang="sr-Cyrl-RS" dirty="0" smtClean="0">
                <a:latin typeface="Georgia" pitchFamily="18" charset="0"/>
              </a:rPr>
              <a:t>описујете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боје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путем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телефона</a:t>
            </a:r>
            <a:r>
              <a:rPr lang="sr-Latn-CS" dirty="0" smtClean="0">
                <a:latin typeface="Georgia" pitchFamily="18" charset="0"/>
              </a:rPr>
              <a:t>...)</a:t>
            </a:r>
            <a:endParaRPr lang="sr-Latn-CS" dirty="0">
              <a:latin typeface="Georgia" pitchFamily="18" charset="0"/>
            </a:endParaRPr>
          </a:p>
          <a:p>
            <a:pPr>
              <a:buFont typeface="Arial" charset="0"/>
              <a:buChar char="•"/>
            </a:pPr>
            <a:endParaRPr lang="sr-Latn-CS" dirty="0">
              <a:latin typeface="Georgia" pitchFamily="18" charset="0"/>
            </a:endParaRPr>
          </a:p>
          <a:p>
            <a:endParaRPr lang="sr-Latn-CS" dirty="0">
              <a:latin typeface="Georgia" pitchFamily="18" charset="0"/>
            </a:endParaRPr>
          </a:p>
          <a:p>
            <a:r>
              <a:rPr lang="sr-Cyrl-RS" sz="2400" b="1" dirty="0" smtClean="0">
                <a:latin typeface="Georgia" pitchFamily="18" charset="0"/>
              </a:rPr>
              <a:t>Језик</a:t>
            </a:r>
            <a:r>
              <a:rPr lang="sr-Latn-CS" sz="2400" b="1" dirty="0" smtClean="0">
                <a:latin typeface="Georgia" pitchFamily="18" charset="0"/>
              </a:rPr>
              <a:t> </a:t>
            </a:r>
            <a:r>
              <a:rPr lang="sr-Cyrl-RS" sz="2400" b="1" dirty="0" smtClean="0">
                <a:latin typeface="Georgia" pitchFamily="18" charset="0"/>
              </a:rPr>
              <a:t>прилагодите</a:t>
            </a:r>
            <a:r>
              <a:rPr lang="sr-Latn-CS" sz="2400" b="1" dirty="0" smtClean="0">
                <a:latin typeface="Georgia" pitchFamily="18" charset="0"/>
              </a:rPr>
              <a:t> </a:t>
            </a:r>
            <a:r>
              <a:rPr lang="sr-Cyrl-RS" sz="2400" b="1" dirty="0" smtClean="0">
                <a:latin typeface="Georgia" pitchFamily="18" charset="0"/>
              </a:rPr>
              <a:t>слушаоцу</a:t>
            </a:r>
            <a:r>
              <a:rPr lang="sr-Latn-CS" sz="2400" b="1" dirty="0" smtClean="0">
                <a:latin typeface="Georgia" pitchFamily="18" charset="0"/>
              </a:rPr>
              <a:t>. </a:t>
            </a:r>
            <a:r>
              <a:rPr lang="sr-Cyrl-RS" sz="2400" b="1" dirty="0" smtClean="0">
                <a:latin typeface="Georgia" pitchFamily="18" charset="0"/>
              </a:rPr>
              <a:t>Будите</a:t>
            </a:r>
            <a:r>
              <a:rPr lang="hr-HR" sz="2400" b="1" dirty="0" smtClean="0">
                <a:latin typeface="Georgia" pitchFamily="18" charset="0"/>
              </a:rPr>
              <a:t> </a:t>
            </a:r>
            <a:r>
              <a:rPr lang="sr-Cyrl-RS" sz="2400" b="1" dirty="0" smtClean="0">
                <a:latin typeface="Georgia" pitchFamily="18" charset="0"/>
              </a:rPr>
              <a:t>конктерни</a:t>
            </a:r>
            <a:r>
              <a:rPr lang="hr-HR" sz="2400" b="1" dirty="0" smtClean="0">
                <a:latin typeface="Georgia" pitchFamily="18" charset="0"/>
              </a:rPr>
              <a:t>, </a:t>
            </a:r>
            <a:r>
              <a:rPr lang="sr-Cyrl-RS" sz="2400" b="1" dirty="0" smtClean="0">
                <a:latin typeface="Georgia" pitchFamily="18" charset="0"/>
              </a:rPr>
              <a:t>концизни</a:t>
            </a:r>
            <a:r>
              <a:rPr lang="hr-HR" sz="2400" b="1" dirty="0" smtClean="0">
                <a:latin typeface="Georgia" pitchFamily="18" charset="0"/>
              </a:rPr>
              <a:t>. </a:t>
            </a:r>
            <a:r>
              <a:rPr lang="sr-Cyrl-RS" sz="2400" b="1" dirty="0" smtClean="0">
                <a:latin typeface="Georgia" pitchFamily="18" charset="0"/>
              </a:rPr>
              <a:t>Избегавајте</a:t>
            </a:r>
            <a:r>
              <a:rPr lang="hr-HR" sz="2400" b="1" dirty="0" smtClean="0">
                <a:latin typeface="Georgia" pitchFamily="18" charset="0"/>
              </a:rPr>
              <a:t> </a:t>
            </a:r>
            <a:r>
              <a:rPr lang="sr-Cyrl-RS" sz="2400" b="1" dirty="0" smtClean="0">
                <a:latin typeface="Georgia" pitchFamily="18" charset="0"/>
              </a:rPr>
              <a:t>двосмислене</a:t>
            </a:r>
            <a:r>
              <a:rPr lang="hr-HR" sz="2400" b="1" dirty="0" smtClean="0">
                <a:latin typeface="Georgia" pitchFamily="18" charset="0"/>
              </a:rPr>
              <a:t> </a:t>
            </a:r>
            <a:r>
              <a:rPr lang="sr-Cyrl-RS" sz="2400" b="1" dirty="0" smtClean="0">
                <a:latin typeface="Georgia" pitchFamily="18" charset="0"/>
              </a:rPr>
              <a:t>речи</a:t>
            </a:r>
            <a:r>
              <a:rPr lang="hr-HR" sz="2400" b="1" dirty="0" smtClean="0">
                <a:latin typeface="Georgia" pitchFamily="18" charset="0"/>
              </a:rPr>
              <a:t> </a:t>
            </a:r>
            <a:r>
              <a:rPr lang="sr-Cyrl-RS" sz="2400" b="1" dirty="0" smtClean="0">
                <a:latin typeface="Georgia" pitchFamily="18" charset="0"/>
              </a:rPr>
              <a:t>и</a:t>
            </a:r>
            <a:r>
              <a:rPr lang="hr-HR" sz="2400" b="1" dirty="0" smtClean="0">
                <a:latin typeface="Georgia" pitchFamily="18" charset="0"/>
              </a:rPr>
              <a:t> </a:t>
            </a:r>
            <a:r>
              <a:rPr lang="sr-Cyrl-RS" sz="2400" b="1" dirty="0" smtClean="0">
                <a:latin typeface="Georgia" pitchFamily="18" charset="0"/>
              </a:rPr>
              <a:t>детаље</a:t>
            </a:r>
            <a:r>
              <a:rPr lang="hr-HR" sz="2400" b="1" dirty="0" smtClean="0">
                <a:latin typeface="Georgia" pitchFamily="18" charset="0"/>
              </a:rPr>
              <a:t>. </a:t>
            </a:r>
            <a:r>
              <a:rPr lang="sr-Cyrl-RS" sz="2400" b="1" dirty="0" smtClean="0">
                <a:latin typeface="Georgia" pitchFamily="18" charset="0"/>
              </a:rPr>
              <a:t>Користите</a:t>
            </a:r>
            <a:r>
              <a:rPr lang="hr-HR" sz="2400" b="1" dirty="0" smtClean="0">
                <a:latin typeface="Georgia" pitchFamily="18" charset="0"/>
              </a:rPr>
              <a:t> </a:t>
            </a:r>
            <a:r>
              <a:rPr lang="sr-Cyrl-RS" sz="2400" b="1" dirty="0" smtClean="0">
                <a:latin typeface="Georgia" pitchFamily="18" charset="0"/>
              </a:rPr>
              <a:t>примере</a:t>
            </a:r>
            <a:r>
              <a:rPr lang="hr-HR" sz="2400" b="1" dirty="0" smtClean="0">
                <a:latin typeface="Georgia" pitchFamily="18" charset="0"/>
              </a:rPr>
              <a:t>.</a:t>
            </a:r>
            <a:endParaRPr lang="hr-HR" sz="2400" b="1" dirty="0">
              <a:latin typeface="Georgia" pitchFamily="18" charset="0"/>
            </a:endParaRPr>
          </a:p>
          <a:p>
            <a:endParaRPr lang="sr-Latn-CS" dirty="0">
              <a:latin typeface="Georgia" pitchFamily="18" charset="0"/>
            </a:endParaRPr>
          </a:p>
          <a:p>
            <a:pPr lvl="1">
              <a:buFont typeface="Arial" charset="0"/>
              <a:buChar char="•"/>
            </a:pPr>
            <a:r>
              <a:rPr lang="sr-Cyrl-RS" b="1" dirty="0" smtClean="0">
                <a:latin typeface="Georgia" pitchFamily="18" charset="0"/>
              </a:rPr>
              <a:t>Језичка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баријера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Latn-CS" dirty="0" smtClean="0">
                <a:latin typeface="Georgia" pitchFamily="18" charset="0"/>
              </a:rPr>
              <a:t>(</a:t>
            </a:r>
            <a:r>
              <a:rPr lang="sr-Cyrl-RS" dirty="0" smtClean="0">
                <a:latin typeface="Georgia" pitchFamily="18" charset="0"/>
              </a:rPr>
              <a:t>сленг</a:t>
            </a:r>
            <a:r>
              <a:rPr lang="sr-Latn-C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страни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језик</a:t>
            </a:r>
            <a:r>
              <a:rPr lang="sr-Latn-C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употреба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неадекватних</a:t>
            </a:r>
            <a:r>
              <a:rPr lang="sr-Latn-C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нејасних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речи</a:t>
            </a:r>
            <a:r>
              <a:rPr lang="sr-Latn-C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недовољно</a:t>
            </a:r>
            <a:r>
              <a:rPr lang="sr-Latn-CS" dirty="0" smtClean="0">
                <a:latin typeface="Georgia" pitchFamily="18" charset="0"/>
              </a:rPr>
              <a:t> /</a:t>
            </a:r>
            <a:r>
              <a:rPr lang="sr-Cyrl-RS" dirty="0" smtClean="0">
                <a:latin typeface="Georgia" pitchFamily="18" charset="0"/>
              </a:rPr>
              <a:t>претерано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описивање</a:t>
            </a:r>
            <a:endParaRPr lang="sr-Latn-CS" dirty="0">
              <a:latin typeface="Georgia" pitchFamily="18" charset="0"/>
            </a:endParaRPr>
          </a:p>
          <a:p>
            <a:endParaRPr lang="sr-Latn-CS" dirty="0">
              <a:latin typeface="Georgia" pitchFamily="18" charset="0"/>
            </a:endParaRPr>
          </a:p>
          <a:p>
            <a:endParaRPr lang="sr-Latn-CS" dirty="0">
              <a:latin typeface="Georgia" pitchFamily="18" charset="0"/>
            </a:endParaRPr>
          </a:p>
          <a:p>
            <a:r>
              <a:rPr lang="sr-Cyrl-RS" sz="2400" b="1" dirty="0" smtClean="0">
                <a:latin typeface="Georgia" pitchFamily="18" charset="0"/>
              </a:rPr>
              <a:t>Мењајте</a:t>
            </a:r>
            <a:r>
              <a:rPr lang="hr-HR" sz="2400" b="1" dirty="0" smtClean="0">
                <a:latin typeface="Georgia" pitchFamily="18" charset="0"/>
              </a:rPr>
              <a:t> </a:t>
            </a:r>
            <a:r>
              <a:rPr lang="sr-Cyrl-RS" sz="2400" b="1" dirty="0" smtClean="0">
                <a:latin typeface="Georgia" pitchFamily="18" charset="0"/>
              </a:rPr>
              <a:t>висину</a:t>
            </a:r>
            <a:r>
              <a:rPr lang="hr-HR" sz="2400" b="1" dirty="0" smtClean="0">
                <a:latin typeface="Georgia" pitchFamily="18" charset="0"/>
              </a:rPr>
              <a:t>, </a:t>
            </a:r>
            <a:r>
              <a:rPr lang="sr-Cyrl-RS" sz="2400" b="1" dirty="0" smtClean="0">
                <a:latin typeface="Georgia" pitchFamily="18" charset="0"/>
              </a:rPr>
              <a:t>брзину</a:t>
            </a:r>
            <a:r>
              <a:rPr lang="hr-HR" sz="2400" b="1" dirty="0" smtClean="0">
                <a:latin typeface="Georgia" pitchFamily="18" charset="0"/>
              </a:rPr>
              <a:t>, </a:t>
            </a:r>
            <a:r>
              <a:rPr lang="sr-Cyrl-RS" sz="2400" b="1" dirty="0" smtClean="0">
                <a:latin typeface="Georgia" pitchFamily="18" charset="0"/>
              </a:rPr>
              <a:t>интонацију</a:t>
            </a:r>
            <a:r>
              <a:rPr lang="hr-HR" sz="2400" b="1" dirty="0" smtClean="0">
                <a:latin typeface="Georgia" pitchFamily="18" charset="0"/>
              </a:rPr>
              <a:t> </a:t>
            </a:r>
            <a:r>
              <a:rPr lang="sr-Cyrl-RS" sz="2400" b="1" dirty="0" smtClean="0">
                <a:latin typeface="Georgia" pitchFamily="18" charset="0"/>
              </a:rPr>
              <a:t>гласа</a:t>
            </a:r>
            <a:r>
              <a:rPr lang="hr-HR" sz="2400" b="1" dirty="0" smtClean="0">
                <a:latin typeface="Georgia" pitchFamily="18" charset="0"/>
              </a:rPr>
              <a:t> </a:t>
            </a:r>
            <a:r>
              <a:rPr lang="sr-Cyrl-RS" sz="2400" b="1" dirty="0" smtClean="0">
                <a:latin typeface="Georgia" pitchFamily="18" charset="0"/>
              </a:rPr>
              <a:t>да</a:t>
            </a:r>
            <a:r>
              <a:rPr lang="hr-HR" sz="2400" b="1" dirty="0" smtClean="0">
                <a:latin typeface="Georgia" pitchFamily="18" charset="0"/>
              </a:rPr>
              <a:t> </a:t>
            </a:r>
            <a:r>
              <a:rPr lang="sr-Cyrl-RS" sz="2400" b="1" dirty="0" smtClean="0">
                <a:latin typeface="Georgia" pitchFamily="18" charset="0"/>
              </a:rPr>
              <a:t>би</a:t>
            </a:r>
            <a:r>
              <a:rPr lang="hr-HR" sz="2400" b="1" dirty="0" smtClean="0">
                <a:latin typeface="Georgia" pitchFamily="18" charset="0"/>
              </a:rPr>
              <a:t> </a:t>
            </a:r>
            <a:r>
              <a:rPr lang="sr-Cyrl-RS" sz="2400" b="1" dirty="0" smtClean="0">
                <a:latin typeface="Georgia" pitchFamily="18" charset="0"/>
              </a:rPr>
              <a:t>прикладно</a:t>
            </a:r>
            <a:r>
              <a:rPr lang="hr-HR" sz="2400" b="1" dirty="0" smtClean="0">
                <a:latin typeface="Georgia" pitchFamily="18" charset="0"/>
              </a:rPr>
              <a:t> </a:t>
            </a:r>
            <a:r>
              <a:rPr lang="sr-Cyrl-RS" sz="2400" b="1" dirty="0" smtClean="0">
                <a:latin typeface="Georgia" pitchFamily="18" charset="0"/>
              </a:rPr>
              <a:t>исказали</a:t>
            </a:r>
            <a:r>
              <a:rPr lang="hr-HR" sz="2400" b="1" dirty="0" smtClean="0">
                <a:latin typeface="Georgia" pitchFamily="18" charset="0"/>
              </a:rPr>
              <a:t> </a:t>
            </a:r>
            <a:r>
              <a:rPr lang="sr-Cyrl-RS" sz="2400" b="1" dirty="0" smtClean="0">
                <a:latin typeface="Georgia" pitchFamily="18" charset="0"/>
              </a:rPr>
              <a:t>своје</a:t>
            </a:r>
            <a:r>
              <a:rPr lang="hr-HR" sz="2400" b="1" dirty="0" smtClean="0">
                <a:latin typeface="Georgia" pitchFamily="18" charset="0"/>
              </a:rPr>
              <a:t> </a:t>
            </a:r>
            <a:r>
              <a:rPr lang="sr-Cyrl-RS" sz="2400" b="1" dirty="0" smtClean="0">
                <a:latin typeface="Georgia" pitchFamily="18" charset="0"/>
              </a:rPr>
              <a:t>намере</a:t>
            </a:r>
            <a:r>
              <a:rPr lang="hr-HR" sz="2400" b="1" dirty="0" smtClean="0">
                <a:latin typeface="Georgia" pitchFamily="18" charset="0"/>
              </a:rPr>
              <a:t>.</a:t>
            </a:r>
            <a:endParaRPr lang="sr-Latn-CS" dirty="0">
              <a:latin typeface="Georgia" pitchFamily="18" charset="0"/>
            </a:endParaRPr>
          </a:p>
          <a:p>
            <a:endParaRPr lang="hr-HR" i="1" dirty="0">
              <a:latin typeface="Georgia" pitchFamily="18" charset="0"/>
            </a:endParaRPr>
          </a:p>
          <a:p>
            <a:pPr lvl="1">
              <a:buFont typeface="Arial" charset="0"/>
              <a:buChar char="•"/>
            </a:pPr>
            <a:r>
              <a:rPr lang="sr-Cyrl-RS" b="1" dirty="0" smtClean="0">
                <a:latin typeface="Georgia" pitchFamily="18" charset="0"/>
              </a:rPr>
              <a:t>Паравербалне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вештине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Latn-CS" dirty="0" smtClean="0">
                <a:latin typeface="Georgia" pitchFamily="18" charset="0"/>
              </a:rPr>
              <a:t>(</a:t>
            </a:r>
            <a:r>
              <a:rPr lang="sr-Cyrl-RS" dirty="0" smtClean="0">
                <a:latin typeface="Georgia" pitchFamily="18" charset="0"/>
              </a:rPr>
              <a:t>брзина</a:t>
            </a:r>
            <a:r>
              <a:rPr lang="sr-Latn-C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ритам</a:t>
            </a:r>
            <a:r>
              <a:rPr lang="sr-Latn-C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јачина</a:t>
            </a:r>
            <a:r>
              <a:rPr lang="hr-HR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гласа</a:t>
            </a:r>
            <a:r>
              <a:rPr lang="sr-Latn-C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боја</a:t>
            </a:r>
            <a:r>
              <a:rPr lang="hr-HR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гласа</a:t>
            </a:r>
            <a:r>
              <a:rPr lang="sr-Latn-C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наглашавање</a:t>
            </a:r>
            <a:r>
              <a:rPr lang="hr-HR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поштапалице</a:t>
            </a:r>
            <a:r>
              <a:rPr lang="hr-HR" dirty="0" smtClean="0">
                <a:latin typeface="Georgia" pitchFamily="18" charset="0"/>
              </a:rPr>
              <a:t>)</a:t>
            </a:r>
            <a:endParaRPr lang="sr-Latn-CS" dirty="0">
              <a:latin typeface="Georgia" pitchFamily="18" charset="0"/>
            </a:endParaRPr>
          </a:p>
          <a:p>
            <a:endParaRPr lang="sr-Latn-CS" sz="2000" dirty="0">
              <a:latin typeface="Georgia" pitchFamily="18" charset="0"/>
            </a:endParaRPr>
          </a:p>
          <a:p>
            <a:r>
              <a:rPr lang="sr-Latn-CS" sz="2000" dirty="0">
                <a:latin typeface="Georgia" pitchFamily="18" charset="0"/>
              </a:rPr>
              <a:t> </a:t>
            </a:r>
            <a:endParaRPr lang="en-US" sz="20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2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22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22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7997825" y="6061075"/>
            <a:ext cx="1146175" cy="1222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endParaRPr lang="sr-Latn-CS" sz="800">
              <a:latin typeface="Georgia" pitchFamily="18" charset="0"/>
            </a:endParaRPr>
          </a:p>
        </p:txBody>
      </p:sp>
      <p:sp>
        <p:nvSpPr>
          <p:cNvPr id="13316" name="Rectangle 5"/>
          <p:cNvSpPr>
            <a:spLocks noGrp="1" noChangeArrowheads="1"/>
          </p:cNvSpPr>
          <p:nvPr>
            <p:ph type="title"/>
          </p:nvPr>
        </p:nvSpPr>
        <p:spPr>
          <a:xfrm>
            <a:off x="251520" y="404664"/>
            <a:ext cx="8604250" cy="105251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RS" b="1" dirty="0" smtClean="0">
                <a:solidFill>
                  <a:srgbClr val="000066"/>
                </a:solidFill>
                <a:latin typeface="Georgia" pitchFamily="18" charset="0"/>
              </a:rPr>
              <a:t>Когнитивне</a:t>
            </a:r>
            <a:r>
              <a:rPr lang="sr-Latn-CS" b="1" dirty="0" smtClean="0">
                <a:solidFill>
                  <a:srgbClr val="000066"/>
                </a:solidFill>
                <a:latin typeface="Georgia" pitchFamily="18" charset="0"/>
              </a:rPr>
              <a:t> </a:t>
            </a:r>
            <a:r>
              <a:rPr lang="sr-Cyrl-RS" b="1" dirty="0" smtClean="0">
                <a:solidFill>
                  <a:srgbClr val="000066"/>
                </a:solidFill>
                <a:latin typeface="Georgia" pitchFamily="18" charset="0"/>
              </a:rPr>
              <a:t>и</a:t>
            </a:r>
            <a:r>
              <a:rPr lang="sr-Latn-CS" b="1" dirty="0" smtClean="0">
                <a:solidFill>
                  <a:srgbClr val="000066"/>
                </a:solidFill>
                <a:latin typeface="Georgia" pitchFamily="18" charset="0"/>
              </a:rPr>
              <a:t> </a:t>
            </a:r>
            <a:r>
              <a:rPr lang="sr-Cyrl-RS" b="1" dirty="0" smtClean="0">
                <a:solidFill>
                  <a:srgbClr val="000066"/>
                </a:solidFill>
                <a:latin typeface="Georgia" pitchFamily="18" charset="0"/>
              </a:rPr>
              <a:t>емоционалне</a:t>
            </a:r>
            <a:r>
              <a:rPr lang="sr-Latn-CS" b="1" dirty="0" smtClean="0">
                <a:solidFill>
                  <a:srgbClr val="000066"/>
                </a:solidFill>
                <a:latin typeface="Georgia" pitchFamily="18" charset="0"/>
              </a:rPr>
              <a:t> </a:t>
            </a:r>
            <a:r>
              <a:rPr lang="sr-Cyrl-RS" b="1" dirty="0" smtClean="0">
                <a:solidFill>
                  <a:srgbClr val="000066"/>
                </a:solidFill>
                <a:latin typeface="Georgia" pitchFamily="18" charset="0"/>
              </a:rPr>
              <a:t>баријере</a:t>
            </a:r>
            <a:r>
              <a:rPr lang="sr-Latn-CS" b="1" dirty="0" smtClean="0">
                <a:solidFill>
                  <a:srgbClr val="000066"/>
                </a:solidFill>
                <a:latin typeface="Georgia" pitchFamily="18" charset="0"/>
              </a:rPr>
              <a:t>:</a:t>
            </a:r>
            <a:endParaRPr lang="en-US" b="1" dirty="0" smtClean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13317" name="TextBox 10"/>
          <p:cNvSpPr txBox="1">
            <a:spLocks noChangeArrowheads="1"/>
          </p:cNvSpPr>
          <p:nvPr/>
        </p:nvSpPr>
        <p:spPr bwMode="auto">
          <a:xfrm>
            <a:off x="436563" y="1036638"/>
            <a:ext cx="4643437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sr-Latn-CS" sz="1400">
              <a:latin typeface="Georgia" pitchFamily="18" charset="0"/>
            </a:endParaRPr>
          </a:p>
          <a:p>
            <a:pPr>
              <a:buFont typeface="Arial" charset="0"/>
              <a:buChar char="•"/>
            </a:pPr>
            <a:endParaRPr lang="sr-Latn-CS" sz="1400">
              <a:latin typeface="Georgia" pitchFamily="18" charset="0"/>
            </a:endParaRPr>
          </a:p>
          <a:p>
            <a:endParaRPr lang="sr-Latn-CS" sz="1400">
              <a:latin typeface="Georgia" pitchFamily="18" charset="0"/>
            </a:endParaRPr>
          </a:p>
          <a:p>
            <a:endParaRPr lang="sr-Latn-CS" sz="1400">
              <a:latin typeface="Georgia" pitchFamily="18" charset="0"/>
            </a:endParaRPr>
          </a:p>
          <a:p>
            <a:endParaRPr lang="sr-Latn-CS" sz="1400">
              <a:latin typeface="Georgia" pitchFamily="18" charset="0"/>
            </a:endParaRPr>
          </a:p>
        </p:txBody>
      </p:sp>
      <p:sp>
        <p:nvSpPr>
          <p:cNvPr id="11270" name="TextBox 9"/>
          <p:cNvSpPr txBox="1">
            <a:spLocks noChangeArrowheads="1"/>
          </p:cNvSpPr>
          <p:nvPr/>
        </p:nvSpPr>
        <p:spPr bwMode="auto">
          <a:xfrm>
            <a:off x="269875" y="1723454"/>
            <a:ext cx="8686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Cyrl-RS" b="1" dirty="0" smtClean="0">
                <a:latin typeface="Georgia" pitchFamily="18" charset="0"/>
              </a:rPr>
              <a:t>Различита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уверења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и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ставови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учесника</a:t>
            </a:r>
            <a:r>
              <a:rPr lang="sr-Latn-C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као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и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претпостављање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о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мишљењу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и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намерама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друге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особе</a:t>
            </a:r>
            <a:r>
              <a:rPr lang="sr-Latn-C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су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најчешће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извор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проблема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у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комуникацији</a:t>
            </a:r>
            <a:r>
              <a:rPr lang="sr-Latn-CS" dirty="0" smtClean="0">
                <a:latin typeface="Georgia" pitchFamily="18" charset="0"/>
              </a:rPr>
              <a:t>.</a:t>
            </a:r>
            <a:r>
              <a:rPr lang="en-US" dirty="0" smtClean="0">
                <a:latin typeface="Georgia" pitchFamily="18" charset="0"/>
              </a:rPr>
              <a:t> </a:t>
            </a:r>
            <a:endParaRPr lang="sr-Latn-CS" dirty="0">
              <a:latin typeface="Georgia" pitchFamily="18" charset="0"/>
            </a:endParaRPr>
          </a:p>
        </p:txBody>
      </p:sp>
      <p:sp>
        <p:nvSpPr>
          <p:cNvPr id="10248" name="TextBox 10"/>
          <p:cNvSpPr txBox="1">
            <a:spLocks noChangeArrowheads="1"/>
          </p:cNvSpPr>
          <p:nvPr/>
        </p:nvSpPr>
        <p:spPr bwMode="auto">
          <a:xfrm>
            <a:off x="1876425" y="2601342"/>
            <a:ext cx="55245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b="1" dirty="0" smtClean="0">
                <a:latin typeface="Georgia" pitchFamily="18" charset="0"/>
              </a:rPr>
              <a:t>“</a:t>
            </a:r>
            <a:r>
              <a:rPr lang="sr-Cyrl-RS" b="1" dirty="0" smtClean="0">
                <a:latin typeface="Georgia" pitchFamily="18" charset="0"/>
              </a:rPr>
              <a:t>Колега нисте то добро научили</a:t>
            </a:r>
            <a:r>
              <a:rPr lang="sr-Latn-CS" b="1" dirty="0" smtClean="0">
                <a:latin typeface="Georgia" pitchFamily="18" charset="0"/>
              </a:rPr>
              <a:t>, </a:t>
            </a:r>
            <a:r>
              <a:rPr lang="sr-Cyrl-RS" b="1" dirty="0" smtClean="0">
                <a:latin typeface="Georgia" pitchFamily="18" charset="0"/>
              </a:rPr>
              <a:t>може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то</a:t>
            </a:r>
            <a:r>
              <a:rPr lang="sr-Latn-CS" b="1" dirty="0" smtClean="0">
                <a:latin typeface="Georgia" pitchFamily="18" charset="0"/>
              </a:rPr>
              <a:t> </a:t>
            </a:r>
            <a:r>
              <a:rPr lang="sr-Cyrl-RS" b="1" dirty="0" smtClean="0">
                <a:latin typeface="Georgia" pitchFamily="18" charset="0"/>
              </a:rPr>
              <a:t>боље</a:t>
            </a:r>
            <a:r>
              <a:rPr lang="sr-Latn-CS" b="1" dirty="0" smtClean="0">
                <a:latin typeface="Georgia" pitchFamily="18" charset="0"/>
              </a:rPr>
              <a:t>” </a:t>
            </a:r>
            <a:endParaRPr lang="en-US" b="1" dirty="0">
              <a:latin typeface="Georgia" pitchFamily="18" charset="0"/>
            </a:endParaRPr>
          </a:p>
        </p:txBody>
      </p:sp>
      <p:sp>
        <p:nvSpPr>
          <p:cNvPr id="10249" name="TextBox 11"/>
          <p:cNvSpPr txBox="1">
            <a:spLocks noChangeArrowheads="1"/>
          </p:cNvSpPr>
          <p:nvPr/>
        </p:nvSpPr>
        <p:spPr bwMode="auto">
          <a:xfrm>
            <a:off x="2193925" y="3388742"/>
            <a:ext cx="6019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Latn-CS" dirty="0">
                <a:latin typeface="Georgia" pitchFamily="18" charset="0"/>
              </a:rPr>
              <a:t> </a:t>
            </a:r>
            <a:r>
              <a:rPr lang="sr-Latn-CS" dirty="0" smtClean="0">
                <a:solidFill>
                  <a:srgbClr val="003366"/>
                </a:solidFill>
                <a:latin typeface="Georgia" pitchFamily="18" charset="0"/>
              </a:rPr>
              <a:t>“</a:t>
            </a:r>
            <a:r>
              <a:rPr lang="sr-Cyrl-RS" dirty="0" smtClean="0">
                <a:solidFill>
                  <a:srgbClr val="003366"/>
                </a:solidFill>
                <a:latin typeface="Georgia" pitchFamily="18" charset="0"/>
              </a:rPr>
              <a:t>Хоће</a:t>
            </a:r>
            <a:r>
              <a:rPr lang="sr-Latn-CS" dirty="0" smtClean="0">
                <a:solidFill>
                  <a:srgbClr val="003366"/>
                </a:solidFill>
                <a:latin typeface="Georgia" pitchFamily="18" charset="0"/>
              </a:rPr>
              <a:t> </a:t>
            </a:r>
            <a:r>
              <a:rPr lang="sr-Cyrl-RS" dirty="0" smtClean="0">
                <a:solidFill>
                  <a:srgbClr val="003366"/>
                </a:solidFill>
                <a:latin typeface="Georgia" pitchFamily="18" charset="0"/>
              </a:rPr>
              <a:t>да</a:t>
            </a:r>
            <a:r>
              <a:rPr lang="sr-Latn-CS" dirty="0" smtClean="0">
                <a:solidFill>
                  <a:srgbClr val="003366"/>
                </a:solidFill>
                <a:latin typeface="Georgia" pitchFamily="18" charset="0"/>
              </a:rPr>
              <a:t> </a:t>
            </a:r>
            <a:r>
              <a:rPr lang="sr-Cyrl-RS" dirty="0" smtClean="0">
                <a:solidFill>
                  <a:srgbClr val="003366"/>
                </a:solidFill>
                <a:latin typeface="Georgia" pitchFamily="18" charset="0"/>
              </a:rPr>
              <a:t>ме</a:t>
            </a:r>
            <a:r>
              <a:rPr lang="sr-Latn-CS" dirty="0" smtClean="0">
                <a:solidFill>
                  <a:srgbClr val="003366"/>
                </a:solidFill>
                <a:latin typeface="Georgia" pitchFamily="18" charset="0"/>
              </a:rPr>
              <a:t> </a:t>
            </a:r>
            <a:r>
              <a:rPr lang="sr-Cyrl-RS" dirty="0" smtClean="0">
                <a:solidFill>
                  <a:srgbClr val="003366"/>
                </a:solidFill>
                <a:latin typeface="Georgia" pitchFamily="18" charset="0"/>
              </a:rPr>
              <a:t>осрамоти</a:t>
            </a:r>
            <a:r>
              <a:rPr lang="sr-Latn-CS" dirty="0" smtClean="0">
                <a:solidFill>
                  <a:srgbClr val="003366"/>
                </a:solidFill>
                <a:latin typeface="Georgia" pitchFamily="18" charset="0"/>
              </a:rPr>
              <a:t> </a:t>
            </a:r>
            <a:r>
              <a:rPr lang="sr-Cyrl-RS" dirty="0" smtClean="0">
                <a:solidFill>
                  <a:srgbClr val="003366"/>
                </a:solidFill>
                <a:latin typeface="Georgia" pitchFamily="18" charset="0"/>
              </a:rPr>
              <a:t>пред</a:t>
            </a:r>
            <a:r>
              <a:rPr lang="sr-Latn-CS" dirty="0" smtClean="0">
                <a:solidFill>
                  <a:srgbClr val="003366"/>
                </a:solidFill>
                <a:latin typeface="Georgia" pitchFamily="18" charset="0"/>
              </a:rPr>
              <a:t> </a:t>
            </a:r>
            <a:r>
              <a:rPr lang="sr-Cyrl-RS" dirty="0" smtClean="0">
                <a:solidFill>
                  <a:srgbClr val="003366"/>
                </a:solidFill>
                <a:latin typeface="Georgia" pitchFamily="18" charset="0"/>
              </a:rPr>
              <a:t>другима</a:t>
            </a:r>
            <a:r>
              <a:rPr lang="en-US" dirty="0" smtClean="0">
                <a:solidFill>
                  <a:srgbClr val="003366"/>
                </a:solidFill>
                <a:latin typeface="Georgia" pitchFamily="18" charset="0"/>
              </a:rPr>
              <a:t>!</a:t>
            </a:r>
            <a:r>
              <a:rPr lang="sr-Latn-CS" dirty="0">
                <a:solidFill>
                  <a:srgbClr val="003366"/>
                </a:solidFill>
                <a:latin typeface="Georgia" pitchFamily="18" charset="0"/>
              </a:rPr>
              <a:t>” </a:t>
            </a:r>
            <a:endParaRPr lang="en-US" dirty="0">
              <a:solidFill>
                <a:srgbClr val="003366"/>
              </a:solidFill>
              <a:latin typeface="Georgia" pitchFamily="18" charset="0"/>
            </a:endParaRPr>
          </a:p>
        </p:txBody>
      </p:sp>
      <p:sp>
        <p:nvSpPr>
          <p:cNvPr id="10250" name="TextBox 12"/>
          <p:cNvSpPr txBox="1">
            <a:spLocks noChangeArrowheads="1"/>
          </p:cNvSpPr>
          <p:nvPr/>
        </p:nvSpPr>
        <p:spPr bwMode="auto">
          <a:xfrm>
            <a:off x="1933575" y="4114229"/>
            <a:ext cx="5740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dirty="0">
                <a:latin typeface="Georgia" pitchFamily="18" charset="0"/>
              </a:rPr>
              <a:t> </a:t>
            </a:r>
            <a:r>
              <a:rPr lang="sr-Latn-CS" dirty="0" smtClean="0">
                <a:solidFill>
                  <a:schemeClr val="tx1"/>
                </a:solidFill>
                <a:latin typeface="Georgia" pitchFamily="18" charset="0"/>
              </a:rPr>
              <a:t>“</a:t>
            </a:r>
            <a:r>
              <a:rPr lang="sr-Cyrl-RS" dirty="0" smtClean="0">
                <a:solidFill>
                  <a:schemeClr val="tx1"/>
                </a:solidFill>
                <a:latin typeface="Georgia" pitchFamily="18" charset="0"/>
              </a:rPr>
              <a:t>Ово</a:t>
            </a:r>
            <a:r>
              <a:rPr lang="sr-Latn-CS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sr-Cyrl-RS" dirty="0" smtClean="0">
                <a:solidFill>
                  <a:schemeClr val="tx1"/>
                </a:solidFill>
                <a:latin typeface="Georgia" pitchFamily="18" charset="0"/>
              </a:rPr>
              <a:t>сигурно</a:t>
            </a:r>
            <a:r>
              <a:rPr lang="sr-Latn-CS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sr-Cyrl-RS" dirty="0" smtClean="0">
                <a:solidFill>
                  <a:schemeClr val="tx1"/>
                </a:solidFill>
                <a:latin typeface="Georgia" pitchFamily="18" charset="0"/>
              </a:rPr>
              <a:t>значи</a:t>
            </a:r>
            <a:r>
              <a:rPr lang="sr-Latn-CS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sr-Cyrl-RS" dirty="0" smtClean="0">
                <a:solidFill>
                  <a:schemeClr val="tx1"/>
                </a:solidFill>
                <a:latin typeface="Georgia" pitchFamily="18" charset="0"/>
              </a:rPr>
              <a:t>да</a:t>
            </a:r>
            <a:r>
              <a:rPr lang="sr-Latn-CS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sr-Cyrl-RS" dirty="0" smtClean="0">
                <a:solidFill>
                  <a:schemeClr val="tx1"/>
                </a:solidFill>
                <a:latin typeface="Georgia" pitchFamily="18" charset="0"/>
              </a:rPr>
              <a:t>ја</a:t>
            </a:r>
            <a:r>
              <a:rPr lang="sr-Latn-CS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sr-Cyrl-RS" dirty="0" smtClean="0">
                <a:solidFill>
                  <a:schemeClr val="tx1"/>
                </a:solidFill>
                <a:latin typeface="Georgia" pitchFamily="18" charset="0"/>
              </a:rPr>
              <a:t>ништа</a:t>
            </a:r>
            <a:r>
              <a:rPr lang="sr-Latn-CS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sr-Cyrl-RS" dirty="0" smtClean="0">
                <a:solidFill>
                  <a:schemeClr val="tx1"/>
                </a:solidFill>
                <a:latin typeface="Georgia" pitchFamily="18" charset="0"/>
              </a:rPr>
              <a:t>не</a:t>
            </a:r>
            <a:r>
              <a:rPr lang="sr-Latn-CS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sr-Cyrl-RS" dirty="0" smtClean="0">
                <a:solidFill>
                  <a:schemeClr val="tx1"/>
                </a:solidFill>
                <a:latin typeface="Georgia" pitchFamily="18" charset="0"/>
              </a:rPr>
              <a:t>вредим</a:t>
            </a:r>
            <a:r>
              <a:rPr lang="sr-Latn-CS" dirty="0" smtClean="0">
                <a:solidFill>
                  <a:schemeClr val="tx1"/>
                </a:solidFill>
                <a:latin typeface="Georgia" pitchFamily="18" charset="0"/>
              </a:rPr>
              <a:t>!!!...”</a:t>
            </a:r>
            <a:endParaRPr lang="en-US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2" name="TextBox 12"/>
          <p:cNvSpPr txBox="1">
            <a:spLocks noChangeArrowheads="1"/>
          </p:cNvSpPr>
          <p:nvPr/>
        </p:nvSpPr>
        <p:spPr bwMode="auto">
          <a:xfrm>
            <a:off x="1619672" y="4881934"/>
            <a:ext cx="57404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sr-Latn-CS" dirty="0">
                <a:latin typeface="Georgia" pitchFamily="18" charset="0"/>
              </a:rPr>
              <a:t> </a:t>
            </a:r>
            <a:r>
              <a:rPr lang="sr-Latn-CS" dirty="0" smtClean="0">
                <a:latin typeface="Georgia" pitchFamily="18" charset="0"/>
              </a:rPr>
              <a:t>“</a:t>
            </a:r>
            <a:r>
              <a:rPr lang="sr-Cyrl-RS" dirty="0" smtClean="0">
                <a:latin typeface="Georgia" pitchFamily="18" charset="0"/>
              </a:rPr>
              <a:t>Добро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је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да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имам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повратну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информацију</a:t>
            </a:r>
            <a:r>
              <a:rPr lang="sr-Latn-C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распитаћу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се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шта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бих могао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да поправим следећи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пут</a:t>
            </a:r>
            <a:r>
              <a:rPr lang="sr-Latn-CS" dirty="0" smtClean="0">
                <a:latin typeface="Georgia" pitchFamily="18" charset="0"/>
              </a:rPr>
              <a:t> ”</a:t>
            </a:r>
            <a:endParaRPr lang="en-US" dirty="0">
              <a:latin typeface="Georgia" pitchFamily="18" charset="0"/>
            </a:endParaRPr>
          </a:p>
        </p:txBody>
      </p:sp>
      <p:sp>
        <p:nvSpPr>
          <p:cNvPr id="13326" name="Cloud Callout 12"/>
          <p:cNvSpPr>
            <a:spLocks noChangeArrowheads="1"/>
          </p:cNvSpPr>
          <p:nvPr/>
        </p:nvSpPr>
        <p:spPr bwMode="auto">
          <a:xfrm>
            <a:off x="355600" y="4762500"/>
            <a:ext cx="5418138" cy="1406525"/>
          </a:xfrm>
          <a:prstGeom prst="cloudCallout">
            <a:avLst>
              <a:gd name="adj1" fmla="val -20833"/>
              <a:gd name="adj2" fmla="val 62500"/>
            </a:avLst>
          </a:prstGeom>
          <a:noFill/>
          <a:ln w="25400" algn="ctr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sr-Latn-CS">
              <a:latin typeface="Georgia" pitchFamily="18" charset="0"/>
            </a:endParaRPr>
          </a:p>
        </p:txBody>
      </p:sp>
      <p:sp>
        <p:nvSpPr>
          <p:cNvPr id="13328" name="Cloud Callout 16"/>
          <p:cNvSpPr>
            <a:spLocks noChangeArrowheads="1"/>
          </p:cNvSpPr>
          <p:nvPr/>
        </p:nvSpPr>
        <p:spPr bwMode="auto">
          <a:xfrm>
            <a:off x="-5049838" y="3289300"/>
            <a:ext cx="5745163" cy="914400"/>
          </a:xfrm>
          <a:prstGeom prst="cloudCallout">
            <a:avLst>
              <a:gd name="adj1" fmla="val -20833"/>
              <a:gd name="adj2" fmla="val 62500"/>
            </a:avLst>
          </a:prstGeom>
          <a:noFill/>
          <a:ln w="25400" algn="ctr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sr-Latn-CS">
              <a:latin typeface="Georgia" pitchFamily="18" charset="0"/>
            </a:endParaRPr>
          </a:p>
        </p:txBody>
      </p:sp>
      <p:sp>
        <p:nvSpPr>
          <p:cNvPr id="13329" name="Cloud Callout 18"/>
          <p:cNvSpPr>
            <a:spLocks noChangeArrowheads="1"/>
          </p:cNvSpPr>
          <p:nvPr/>
        </p:nvSpPr>
        <p:spPr bwMode="auto">
          <a:xfrm>
            <a:off x="-2006600" y="3262313"/>
            <a:ext cx="750887" cy="1404937"/>
          </a:xfrm>
          <a:prstGeom prst="cloudCallout">
            <a:avLst>
              <a:gd name="adj1" fmla="val 482801"/>
              <a:gd name="adj2" fmla="val -25847"/>
            </a:avLst>
          </a:prstGeom>
          <a:noFill/>
          <a:ln w="25400" algn="ctr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sr-Latn-CS">
              <a:latin typeface="Georgia" pitchFamily="18" charset="0"/>
            </a:endParaRPr>
          </a:p>
        </p:txBody>
      </p:sp>
      <p:sp>
        <p:nvSpPr>
          <p:cNvPr id="13330" name="Cloud Callout 20"/>
          <p:cNvSpPr>
            <a:spLocks noChangeArrowheads="1"/>
          </p:cNvSpPr>
          <p:nvPr/>
        </p:nvSpPr>
        <p:spPr bwMode="auto">
          <a:xfrm>
            <a:off x="3316288" y="2989263"/>
            <a:ext cx="1828800" cy="53975"/>
          </a:xfrm>
          <a:prstGeom prst="cloudCallout">
            <a:avLst>
              <a:gd name="adj1" fmla="val -20833"/>
              <a:gd name="adj2" fmla="val 62500"/>
            </a:avLst>
          </a:prstGeom>
          <a:noFill/>
          <a:ln w="25400" algn="ctr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sr-Latn-CS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/>
      <p:bldP spid="10248" grpId="0"/>
      <p:bldP spid="10249" grpId="0"/>
      <p:bldP spid="10250" grpId="0"/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3600" b="1" dirty="0" smtClean="0">
                <a:solidFill>
                  <a:srgbClr val="000066"/>
                </a:solidFill>
                <a:latin typeface="Georgia" pitchFamily="18" charset="0"/>
              </a:rPr>
              <a:t>Емпатија</a:t>
            </a:r>
            <a:r>
              <a:rPr lang="vi-VN" dirty="0" smtClean="0"/>
              <a:t> </a:t>
            </a:r>
            <a:endParaRPr lang="sr-Cyrl-RS" dirty="0" smtClean="0">
              <a:latin typeface="Georgia" pitchFamily="18" charset="0"/>
            </a:endParaRPr>
          </a:p>
          <a:p>
            <a:pPr>
              <a:buNone/>
            </a:pPr>
            <a:r>
              <a:rPr lang="sr-Cyrl-RS" dirty="0" smtClean="0">
                <a:latin typeface="Georgia" pitchFamily="18" charset="0"/>
              </a:rPr>
              <a:t>   способност</a:t>
            </a:r>
            <a:r>
              <a:rPr lang="vi-VN" dirty="0" smtClean="0"/>
              <a:t> </a:t>
            </a:r>
            <a:r>
              <a:rPr lang="sr-Cyrl-RS" dirty="0" smtClean="0">
                <a:latin typeface="Georgia" pitchFamily="18" charset="0"/>
              </a:rPr>
              <a:t>замишљања</a:t>
            </a:r>
            <a:r>
              <a:rPr lang="vi-VN" dirty="0" smtClean="0"/>
              <a:t> </a:t>
            </a:r>
            <a:r>
              <a:rPr lang="sr-Cyrl-RS" dirty="0" smtClean="0">
                <a:latin typeface="Georgia" pitchFamily="18" charset="0"/>
              </a:rPr>
              <a:t>осећаја</a:t>
            </a:r>
            <a:r>
              <a:rPr lang="vi-VN" dirty="0" smtClean="0"/>
              <a:t> </a:t>
            </a:r>
            <a:r>
              <a:rPr lang="sr-Cyrl-RS" dirty="0" smtClean="0">
                <a:latin typeface="Georgia" pitchFamily="18" charset="0"/>
              </a:rPr>
              <a:t>друге</a:t>
            </a:r>
            <a:r>
              <a:rPr lang="vi-VN" dirty="0" smtClean="0"/>
              <a:t> </a:t>
            </a:r>
            <a:r>
              <a:rPr lang="sr-Cyrl-RS" dirty="0" smtClean="0">
                <a:latin typeface="Georgia" pitchFamily="18" charset="0"/>
              </a:rPr>
              <a:t>особе</a:t>
            </a:r>
            <a:r>
              <a:rPr lang="vi-VN" dirty="0" smtClean="0"/>
              <a:t>, </a:t>
            </a:r>
            <a:r>
              <a:rPr lang="sr-Cyrl-RS" dirty="0" smtClean="0">
                <a:latin typeface="Georgia" pitchFamily="18" charset="0"/>
              </a:rPr>
              <a:t>али</a:t>
            </a:r>
            <a:r>
              <a:rPr lang="vi-VN" dirty="0" smtClean="0"/>
              <a:t> </a:t>
            </a:r>
            <a:r>
              <a:rPr lang="sr-Cyrl-RS" dirty="0" smtClean="0">
                <a:latin typeface="Georgia" pitchFamily="18" charset="0"/>
              </a:rPr>
              <a:t>истовремено</a:t>
            </a:r>
            <a:r>
              <a:rPr lang="vi-VN" dirty="0" smtClean="0"/>
              <a:t> </a:t>
            </a:r>
            <a:r>
              <a:rPr lang="sr-Cyrl-RS" dirty="0" smtClean="0">
                <a:latin typeface="Georgia" pitchFamily="18" charset="0"/>
              </a:rPr>
              <a:t>и</a:t>
            </a:r>
            <a:r>
              <a:rPr lang="vi-VN" dirty="0" smtClean="0"/>
              <a:t> </a:t>
            </a:r>
            <a:r>
              <a:rPr lang="sr-Cyrl-RS" dirty="0" smtClean="0">
                <a:latin typeface="Georgia" pitchFamily="18" charset="0"/>
              </a:rPr>
              <a:t>способност</a:t>
            </a:r>
            <a:r>
              <a:rPr lang="vi-VN" dirty="0" smtClean="0"/>
              <a:t> </a:t>
            </a:r>
            <a:r>
              <a:rPr lang="sr-Cyrl-RS" dirty="0" smtClean="0">
                <a:latin typeface="Georgia" pitchFamily="18" charset="0"/>
              </a:rPr>
              <a:t>одржавања</a:t>
            </a:r>
            <a:r>
              <a:rPr lang="vi-VN" dirty="0" smtClean="0"/>
              <a:t> </a:t>
            </a:r>
            <a:r>
              <a:rPr lang="sr-Cyrl-RS" dirty="0" smtClean="0">
                <a:latin typeface="Georgia" pitchFamily="18" charset="0"/>
              </a:rPr>
              <a:t>дистанце</a:t>
            </a:r>
            <a:r>
              <a:rPr lang="vi-VN" dirty="0" smtClean="0"/>
              <a:t> </a:t>
            </a:r>
            <a:r>
              <a:rPr lang="sr-Cyrl-RS" dirty="0" smtClean="0">
                <a:latin typeface="Georgia" pitchFamily="18" charset="0"/>
              </a:rPr>
              <a:t>ради</a:t>
            </a:r>
            <a:r>
              <a:rPr lang="vi-VN" dirty="0" smtClean="0"/>
              <a:t> </a:t>
            </a:r>
            <a:r>
              <a:rPr lang="sr-Cyrl-RS" dirty="0" smtClean="0">
                <a:latin typeface="Georgia" pitchFamily="18" charset="0"/>
              </a:rPr>
              <a:t>објективног</a:t>
            </a:r>
            <a:r>
              <a:rPr lang="vi-VN" dirty="0" smtClean="0"/>
              <a:t> </a:t>
            </a:r>
            <a:r>
              <a:rPr lang="sr-Cyrl-RS" dirty="0" smtClean="0">
                <a:latin typeface="Georgia" pitchFamily="18" charset="0"/>
              </a:rPr>
              <a:t>расуђивања</a:t>
            </a:r>
            <a:r>
              <a:rPr lang="vi-VN" dirty="0" smtClean="0"/>
              <a:t>. </a:t>
            </a:r>
            <a:endParaRPr lang="en-US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4BD7894-2323-4ECA-92B5-D4750010C734}" type="slidenum">
              <a:rPr lang="en-US" smtClean="0">
                <a:latin typeface="Georgia" pitchFamily="18" charset="0"/>
              </a:rPr>
              <a:pPr/>
              <a:t>28</a:t>
            </a:fld>
            <a:endParaRPr lang="en-US" smtClean="0">
              <a:latin typeface="Georgia" pitchFamily="18" charset="0"/>
            </a:endParaRP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476672"/>
            <a:ext cx="8001000" cy="1081088"/>
          </a:xfrm>
        </p:spPr>
        <p:txBody>
          <a:bodyPr>
            <a:noAutofit/>
          </a:bodyPr>
          <a:lstStyle/>
          <a:p>
            <a:pPr eaLnBrk="1" hangingPunct="1"/>
            <a:r>
              <a:rPr lang="sr-Cyrl-CS" sz="4000" b="1" dirty="0" smtClean="0">
                <a:solidFill>
                  <a:srgbClr val="000066"/>
                </a:solidFill>
                <a:latin typeface="Georgia" pitchFamily="18" charset="0"/>
              </a:rPr>
              <a:t>Позитивни чиниоци емпатије</a:t>
            </a:r>
            <a:r>
              <a:rPr lang="sr-Cyrl-CS" sz="4000" dirty="0" smtClean="0">
                <a:latin typeface="Georgia" pitchFamily="18" charset="0"/>
              </a:rPr>
              <a:t> </a:t>
            </a:r>
            <a:endParaRPr lang="en-US" sz="4000" dirty="0" smtClean="0">
              <a:latin typeface="Georgia" pitchFamily="18" charset="0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988840"/>
            <a:ext cx="8568952" cy="4320479"/>
          </a:xfrm>
        </p:spPr>
        <p:txBody>
          <a:bodyPr>
            <a:normAutofit/>
          </a:bodyPr>
          <a:lstStyle/>
          <a:p>
            <a:pPr eaLnBrk="1" hangingPunct="1"/>
            <a:r>
              <a:rPr lang="sr-Cyrl-CS" sz="2400" dirty="0" smtClean="0">
                <a:latin typeface="Georgia" pitchFamily="18" charset="0"/>
              </a:rPr>
              <a:t>Пацијенту помаже да стекне поверење у здравственог радника </a:t>
            </a:r>
            <a:endParaRPr lang="hr-HR" sz="2400" dirty="0" smtClean="0">
              <a:latin typeface="Georgia" pitchFamily="18" charset="0"/>
            </a:endParaRPr>
          </a:p>
          <a:p>
            <a:pPr eaLnBrk="1" hangingPunct="1"/>
            <a:r>
              <a:rPr lang="sr-Cyrl-CS" sz="2400" dirty="0" smtClean="0">
                <a:latin typeface="Georgia" pitchFamily="18" charset="0"/>
              </a:rPr>
              <a:t>Пацијенту помаже у бољем разумевању сопствених осећања </a:t>
            </a:r>
            <a:endParaRPr lang="hr-HR" sz="2400" dirty="0" smtClean="0">
              <a:latin typeface="Georgia" pitchFamily="18" charset="0"/>
            </a:endParaRPr>
          </a:p>
          <a:p>
            <a:pPr eaLnBrk="1" hangingPunct="1"/>
            <a:r>
              <a:rPr lang="sr-Cyrl-CS" sz="2400" dirty="0" smtClean="0">
                <a:latin typeface="Georgia" pitchFamily="18" charset="0"/>
              </a:rPr>
              <a:t>Помаже да се смањи осећај изолације и беспомоћности код пацијента</a:t>
            </a:r>
          </a:p>
          <a:p>
            <a:pPr eaLnBrk="1" hangingPunct="1"/>
            <a:r>
              <a:rPr lang="sr-Cyrl-CS" sz="2400" dirty="0" smtClean="0">
                <a:latin typeface="Georgia" pitchFamily="18" charset="0"/>
              </a:rPr>
              <a:t>Помаже пацијенту у развијању сопствених способности у проналажењу решавања свих проблема које доноси болест</a:t>
            </a:r>
            <a:r>
              <a:rPr lang="sr-Cyrl-CS" sz="2800" dirty="0" smtClean="0">
                <a:latin typeface="Georgia" pitchFamily="18" charset="0"/>
              </a:rPr>
              <a:t> </a:t>
            </a:r>
            <a:r>
              <a:rPr lang="hr-HR" sz="2800" dirty="0" smtClean="0">
                <a:latin typeface="Georgia" pitchFamily="18" charset="0"/>
              </a:rPr>
              <a:t>  </a:t>
            </a:r>
          </a:p>
          <a:p>
            <a:pPr eaLnBrk="1" hangingPunct="1"/>
            <a:endParaRPr lang="hr-HR" sz="2100" dirty="0" smtClean="0">
              <a:latin typeface="Georgia" pitchFamily="18" charset="0"/>
            </a:endParaRPr>
          </a:p>
          <a:p>
            <a:pPr eaLnBrk="1" hangingPunct="1"/>
            <a:endParaRPr lang="en-US" sz="2600" dirty="0" smtClean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9816"/>
            <a:ext cx="8229600" cy="1143000"/>
          </a:xfrm>
        </p:spPr>
        <p:txBody>
          <a:bodyPr>
            <a:noAutofit/>
          </a:bodyPr>
          <a:lstStyle/>
          <a:p>
            <a:r>
              <a:rPr lang="sr-Cyrl-RS" sz="4000" b="1" dirty="0" smtClean="0">
                <a:solidFill>
                  <a:srgbClr val="000066"/>
                </a:solidFill>
                <a:latin typeface="Georgia" pitchFamily="18" charset="0"/>
              </a:rPr>
              <a:t>Основни процеси у комуникацији</a:t>
            </a:r>
            <a:endParaRPr lang="en-US" sz="4000" b="1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8312"/>
            <a:ext cx="8229600" cy="2620888"/>
          </a:xfrm>
        </p:spPr>
        <p:txBody>
          <a:bodyPr/>
          <a:lstStyle/>
          <a:p>
            <a:r>
              <a:rPr lang="sr-Cyrl-RS" dirty="0" smtClean="0">
                <a:latin typeface="Georgia" pitchFamily="18" charset="0"/>
              </a:rPr>
              <a:t>Постављање </a:t>
            </a:r>
            <a:r>
              <a:rPr lang="sr-Cyrl-RS" b="1" dirty="0" smtClean="0">
                <a:solidFill>
                  <a:srgbClr val="000066"/>
                </a:solidFill>
                <a:latin typeface="Georgia" pitchFamily="18" charset="0"/>
              </a:rPr>
              <a:t>питања</a:t>
            </a:r>
          </a:p>
          <a:p>
            <a:r>
              <a:rPr lang="sr-Cyrl-RS" b="1" dirty="0" smtClean="0">
                <a:solidFill>
                  <a:srgbClr val="000066"/>
                </a:solidFill>
                <a:latin typeface="Georgia" pitchFamily="18" charset="0"/>
              </a:rPr>
              <a:t>Активно </a:t>
            </a:r>
            <a:r>
              <a:rPr lang="sr-Cyrl-RS" dirty="0" smtClean="0">
                <a:latin typeface="Georgia" pitchFamily="18" charset="0"/>
              </a:rPr>
              <a:t>слушање</a:t>
            </a:r>
            <a:endParaRPr lang="en-US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lh6.googleusercontent.com/VrqLJbJOVt_MwNX3lhq6vxbgoBdTAiuZKJIsR5FjMLyfds7bV_y3tnBKLvP_ue6v2zkKyx15_FCmDmKQwdzB4vlzk1_g_nBvfiuN5hcs7SvFf5Y3w_GgBcDw3jCvmT2CyeFJ7swg3S65ObV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8971" y="1124745"/>
            <a:ext cx="7771461" cy="49940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4000" b="1" dirty="0" smtClean="0">
                <a:solidFill>
                  <a:srgbClr val="000066"/>
                </a:solidFill>
                <a:latin typeface="Georgia" pitchFamily="18" charset="0"/>
              </a:rPr>
              <a:t>Отворена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>
                <a:latin typeface="Georgia" pitchFamily="18" charset="0"/>
              </a:rPr>
              <a:t>како, какав, зашто, шта Ви мислите...</a:t>
            </a:r>
          </a:p>
          <a:p>
            <a:r>
              <a:rPr lang="sr-Cyrl-RS" dirty="0" smtClean="0">
                <a:latin typeface="Georgia" pitchFamily="18" charset="0"/>
              </a:rPr>
              <a:t>на почетку разговора</a:t>
            </a:r>
          </a:p>
          <a:p>
            <a:r>
              <a:rPr lang="sr-Cyrl-RS" dirty="0" smtClean="0">
                <a:latin typeface="Georgia" pitchFamily="18" charset="0"/>
              </a:rPr>
              <a:t>циљ – допустити саговорнику да прича</a:t>
            </a:r>
          </a:p>
          <a:p>
            <a:r>
              <a:rPr lang="sr-Cyrl-RS" dirty="0" smtClean="0">
                <a:latin typeface="Georgia" pitchFamily="18" charset="0"/>
              </a:rPr>
              <a:t>започети комуникацију</a:t>
            </a:r>
            <a:endParaRPr lang="en-US" dirty="0" smtClean="0">
              <a:latin typeface="Georgia" pitchFamily="18" charset="0"/>
            </a:endParaRPr>
          </a:p>
          <a:p>
            <a:r>
              <a:rPr lang="ru-RU" dirty="0" smtClean="0">
                <a:latin typeface="Georgia" pitchFamily="18" charset="0"/>
              </a:rPr>
              <a:t>траж</a:t>
            </a:r>
            <a:r>
              <a:rPr lang="en-US" dirty="0" smtClean="0">
                <a:latin typeface="Georgia" pitchFamily="18" charset="0"/>
              </a:rPr>
              <a:t>e</a:t>
            </a:r>
            <a:r>
              <a:rPr lang="ru-RU" dirty="0" smtClean="0">
                <a:latin typeface="Georgia" pitchFamily="18" charset="0"/>
              </a:rPr>
              <a:t> информације и детаље о некој теми на уопштен начин и на њ</a:t>
            </a:r>
            <a:r>
              <a:rPr lang="sr-Cyrl-RS" dirty="0" smtClean="0">
                <a:latin typeface="Georgia" pitchFamily="18" charset="0"/>
              </a:rPr>
              <a:t>их</a:t>
            </a:r>
            <a:r>
              <a:rPr lang="ru-RU" dirty="0" smtClean="0">
                <a:latin typeface="Georgia" pitchFamily="18" charset="0"/>
              </a:rPr>
              <a:t> се не може одговорити једном фразом или са "да" или "не" </a:t>
            </a:r>
          </a:p>
          <a:p>
            <a:endParaRPr lang="sr-Cyrl-RS" dirty="0" smtClean="0">
              <a:latin typeface="Georgia" pitchFamily="18" charset="0"/>
            </a:endParaRPr>
          </a:p>
          <a:p>
            <a:endParaRPr lang="sr-Cyrl-RS" dirty="0" smtClean="0">
              <a:latin typeface="Georgia" pitchFamily="18" charset="0"/>
            </a:endParaRPr>
          </a:p>
          <a:p>
            <a:endParaRPr lang="en-US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>
                <a:solidFill>
                  <a:srgbClr val="000066"/>
                </a:solidFill>
                <a:latin typeface="Georgia" pitchFamily="18" charset="0"/>
              </a:rPr>
              <a:t/>
            </a:r>
            <a:br>
              <a:rPr lang="sr-Cyrl-RS" b="1" dirty="0" smtClean="0">
                <a:solidFill>
                  <a:srgbClr val="000066"/>
                </a:solidFill>
                <a:latin typeface="Georgia" pitchFamily="18" charset="0"/>
              </a:rPr>
            </a:br>
            <a:r>
              <a:rPr lang="sr-Cyrl-RS" b="1" dirty="0" smtClean="0">
                <a:solidFill>
                  <a:srgbClr val="000066"/>
                </a:solidFill>
                <a:latin typeface="Georgia" pitchFamily="18" charset="0"/>
              </a:rPr>
              <a:t>Затворена</a:t>
            </a:r>
            <a:br>
              <a:rPr lang="sr-Cyrl-RS" b="1" dirty="0" smtClean="0">
                <a:solidFill>
                  <a:srgbClr val="000066"/>
                </a:solidFill>
                <a:latin typeface="Georgia" pitchFamily="18" charset="0"/>
              </a:rPr>
            </a:br>
            <a:endParaRPr lang="en-US" b="1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>
                <a:latin typeface="Georgia" pitchFamily="18" charset="0"/>
              </a:rPr>
              <a:t>да ли, јесте ли, </a:t>
            </a:r>
          </a:p>
          <a:p>
            <a:r>
              <a:rPr lang="sr-Cyrl-RS" dirty="0" smtClean="0">
                <a:latin typeface="Georgia" pitchFamily="18" charset="0"/>
              </a:rPr>
              <a:t>одговор са </a:t>
            </a:r>
            <a:r>
              <a:rPr lang="sr-Cyrl-RS" i="1" dirty="0" smtClean="0">
                <a:latin typeface="Georgia" pitchFamily="18" charset="0"/>
              </a:rPr>
              <a:t>да</a:t>
            </a:r>
            <a:r>
              <a:rPr lang="sr-Cyrl-RS" dirty="0" smtClean="0">
                <a:latin typeface="Georgia" pitchFamily="18" charset="0"/>
              </a:rPr>
              <a:t> или </a:t>
            </a:r>
            <a:r>
              <a:rPr lang="sr-Cyrl-RS" i="1" dirty="0" smtClean="0">
                <a:latin typeface="Georgia" pitchFamily="18" charset="0"/>
              </a:rPr>
              <a:t>не</a:t>
            </a:r>
            <a:r>
              <a:rPr lang="sr-Cyrl-RS" dirty="0" smtClean="0">
                <a:latin typeface="Georgia" pitchFamily="18" charset="0"/>
              </a:rPr>
              <a:t>, </a:t>
            </a:r>
            <a:r>
              <a:rPr lang="ru-RU" dirty="0" smtClean="0">
                <a:latin typeface="Georgia" pitchFamily="18" charset="0"/>
              </a:rPr>
              <a:t>ограничавају пацијента на директан и специфичан одговор</a:t>
            </a:r>
            <a:endParaRPr lang="sr-Cyrl-RS" dirty="0" smtClean="0">
              <a:latin typeface="Georgia" pitchFamily="18" charset="0"/>
            </a:endParaRPr>
          </a:p>
          <a:p>
            <a:r>
              <a:rPr lang="sr-Cyrl-RS" dirty="0" smtClean="0">
                <a:latin typeface="Georgia" pitchFamily="18" charset="0"/>
              </a:rPr>
              <a:t>обично на крају разговора</a:t>
            </a:r>
          </a:p>
          <a:p>
            <a:r>
              <a:rPr lang="sr-Cyrl-RS" dirty="0" smtClean="0">
                <a:latin typeface="Georgia" pitchFamily="18" charset="0"/>
              </a:rPr>
              <a:t>циљ – добити прецизан одговор</a:t>
            </a:r>
            <a:endParaRPr lang="en-US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>
                <a:latin typeface="Georgia" pitchFamily="18" charset="0"/>
              </a:rPr>
              <a:t/>
            </a:r>
            <a:br>
              <a:rPr lang="sr-Cyrl-RS" dirty="0" smtClean="0">
                <a:latin typeface="Georgia" pitchFamily="18" charset="0"/>
              </a:rPr>
            </a:br>
            <a:r>
              <a:rPr lang="sr-Cyrl-RS" b="1" dirty="0" smtClean="0">
                <a:solidFill>
                  <a:srgbClr val="000066"/>
                </a:solidFill>
                <a:latin typeface="Georgia" pitchFamily="18" charset="0"/>
              </a:rPr>
              <a:t>Директна – индиректна</a:t>
            </a:r>
            <a:br>
              <a:rPr lang="sr-Cyrl-RS" b="1" dirty="0" smtClean="0">
                <a:solidFill>
                  <a:srgbClr val="000066"/>
                </a:solidFill>
                <a:latin typeface="Georgia" pitchFamily="18" charset="0"/>
              </a:rPr>
            </a:br>
            <a:endParaRPr lang="en-US" b="1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420888"/>
            <a:ext cx="8229600" cy="3340968"/>
          </a:xfrm>
        </p:spPr>
        <p:txBody>
          <a:bodyPr/>
          <a:lstStyle/>
          <a:p>
            <a:r>
              <a:rPr lang="sr-Cyrl-RS" dirty="0" smtClean="0">
                <a:latin typeface="Georgia" pitchFamily="18" charset="0"/>
              </a:rPr>
              <a:t>Да ли вас бол у стомаку буди ноћу? </a:t>
            </a:r>
          </a:p>
          <a:p>
            <a:r>
              <a:rPr lang="sr-Cyrl-RS" dirty="0" smtClean="0">
                <a:latin typeface="Georgia" pitchFamily="18" charset="0"/>
              </a:rPr>
              <a:t>Како бисте описали тај осећај у стомаку о коме говорите?</a:t>
            </a:r>
          </a:p>
          <a:p>
            <a:r>
              <a:rPr lang="sr-Cyrl-RS" dirty="0" smtClean="0">
                <a:latin typeface="Georgia" pitchFamily="18" charset="0"/>
              </a:rPr>
              <a:t>пацијент може различито реаговати...</a:t>
            </a:r>
            <a:endParaRPr lang="en-US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4000" b="1" dirty="0" smtClean="0">
                <a:solidFill>
                  <a:srgbClr val="000066"/>
                </a:solidFill>
                <a:latin typeface="Georgia" pitchFamily="18" charset="0"/>
              </a:rPr>
              <a:t>Вишеструка</a:t>
            </a:r>
            <a:r>
              <a:rPr lang="sr-Cyrl-RS" sz="4000" dirty="0" smtClean="0">
                <a:latin typeface="Georgia" pitchFamily="18" charset="0"/>
              </a:rPr>
              <a:t> </a:t>
            </a:r>
            <a:endParaRPr lang="en-US" sz="4000" dirty="0"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 smtClean="0">
                <a:latin typeface="Georgia" pitchFamily="18" charset="0"/>
              </a:rPr>
              <a:t>збуњујућа за пацејента</a:t>
            </a:r>
          </a:p>
          <a:p>
            <a:r>
              <a:rPr lang="sr-Cyrl-RS" dirty="0" smtClean="0">
                <a:latin typeface="Georgia" pitchFamily="18" charset="0"/>
              </a:rPr>
              <a:t>више питања, без могућности да саговорник одговори</a:t>
            </a:r>
          </a:p>
          <a:p>
            <a:r>
              <a:rPr lang="sr-Cyrl-RS" dirty="0" smtClean="0">
                <a:latin typeface="Georgia" pitchFamily="18" charset="0"/>
              </a:rPr>
              <a:t>Да ли користите ове лекове? Од када вас боли нога? Када сте последњи пут били на контроли? Шта Вам је лекар препоручио?</a:t>
            </a:r>
          </a:p>
          <a:p>
            <a:r>
              <a:rPr lang="sr-Cyrl-RS" dirty="0" smtClean="0">
                <a:latin typeface="Georgia" pitchFamily="18" charset="0"/>
              </a:rPr>
              <a:t>Углавном добијамо одговор на последње питање...</a:t>
            </a:r>
            <a:endParaRPr lang="en-US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4000" b="1" dirty="0" smtClean="0">
                <a:solidFill>
                  <a:srgbClr val="000066"/>
                </a:solidFill>
                <a:latin typeface="Georgia" pitchFamily="18" charset="0"/>
              </a:rPr>
              <a:t>Сугестивна</a:t>
            </a:r>
            <a:endParaRPr lang="en-US" sz="4000" b="1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76264"/>
            <a:ext cx="8229600" cy="3196952"/>
          </a:xfrm>
        </p:spPr>
        <p:txBody>
          <a:bodyPr/>
          <a:lstStyle/>
          <a:p>
            <a:r>
              <a:rPr lang="sr-Cyrl-RS" dirty="0" smtClean="0">
                <a:latin typeface="Georgia" pitchFamily="18" charset="0"/>
              </a:rPr>
              <a:t>некада </a:t>
            </a:r>
            <a:r>
              <a:rPr lang="sr-Cyrl-RS" i="1" u="sng" dirty="0" smtClean="0">
                <a:latin typeface="Georgia" pitchFamily="18" charset="0"/>
              </a:rPr>
              <a:t>не</a:t>
            </a:r>
            <a:r>
              <a:rPr lang="sr-Cyrl-RS" dirty="0" smtClean="0">
                <a:latin typeface="Georgia" pitchFamily="18" charset="0"/>
              </a:rPr>
              <a:t> постане </a:t>
            </a:r>
            <a:r>
              <a:rPr lang="sr-Cyrl-RS" i="1" u="sng" dirty="0" smtClean="0">
                <a:latin typeface="Georgia" pitchFamily="18" charset="0"/>
              </a:rPr>
              <a:t>да</a:t>
            </a:r>
          </a:p>
          <a:p>
            <a:r>
              <a:rPr lang="sr-Cyrl-RS" dirty="0" smtClean="0">
                <a:latin typeface="Georgia" pitchFamily="18" charset="0"/>
              </a:rPr>
              <a:t>Јел тако, зар не, сигурно...</a:t>
            </a:r>
          </a:p>
          <a:p>
            <a:r>
              <a:rPr lang="sr-Cyrl-RS" dirty="0" smtClean="0">
                <a:latin typeface="Georgia" pitchFamily="18" charset="0"/>
              </a:rPr>
              <a:t>одговор?</a:t>
            </a:r>
            <a:endParaRPr lang="en-US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>
                <a:latin typeface="Georgia" pitchFamily="18" charset="0"/>
              </a:rPr>
              <a:t/>
            </a:r>
            <a:br>
              <a:rPr lang="sr-Cyrl-RS" b="1" dirty="0" smtClean="0">
                <a:latin typeface="Georgia" pitchFamily="18" charset="0"/>
              </a:rPr>
            </a:br>
            <a:r>
              <a:rPr lang="sr-Cyrl-RS" b="1" dirty="0" smtClean="0">
                <a:solidFill>
                  <a:srgbClr val="000066"/>
                </a:solidFill>
                <a:latin typeface="Georgia" pitchFamily="18" charset="0"/>
              </a:rPr>
              <a:t>Врсте</a:t>
            </a:r>
            <a:r>
              <a:rPr lang="hr-HR" b="1" dirty="0" smtClean="0">
                <a:solidFill>
                  <a:srgbClr val="000066"/>
                </a:solidFill>
                <a:latin typeface="Georgia" pitchFamily="18" charset="0"/>
              </a:rPr>
              <a:t> </a:t>
            </a:r>
            <a:r>
              <a:rPr lang="sr-Cyrl-RS" b="1" dirty="0" smtClean="0">
                <a:solidFill>
                  <a:srgbClr val="000066"/>
                </a:solidFill>
                <a:latin typeface="Georgia" pitchFamily="18" charset="0"/>
              </a:rPr>
              <a:t>слушања</a:t>
            </a:r>
            <a:r>
              <a:rPr lang="sr-Latn-CS" dirty="0" smtClean="0">
                <a:latin typeface="Georgia" pitchFamily="18" charset="0"/>
              </a:rPr>
              <a:t/>
            </a:r>
            <a:br>
              <a:rPr lang="sr-Latn-CS" dirty="0" smtClean="0">
                <a:latin typeface="Georgia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 smtClean="0">
                <a:latin typeface="Georgia" pitchFamily="18" charset="0"/>
              </a:rPr>
              <a:t>дефанзивно</a:t>
            </a:r>
            <a:r>
              <a:rPr lang="hr-HR" dirty="0" smtClean="0">
                <a:latin typeface="Georgia" pitchFamily="18" charset="0"/>
              </a:rPr>
              <a:t> </a:t>
            </a:r>
            <a:r>
              <a:rPr lang="hr-HR" dirty="0" smtClean="0">
                <a:latin typeface="Georgia" pitchFamily="18" charset="0"/>
                <a:sym typeface="Wingdings 3" pitchFamily="18" charset="2"/>
              </a:rPr>
              <a:t></a:t>
            </a:r>
            <a:r>
              <a:rPr lang="hr-HR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осећамо</a:t>
            </a:r>
            <a:r>
              <a:rPr lang="hr-HR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се</a:t>
            </a:r>
            <a:r>
              <a:rPr lang="hr-HR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угроженима</a:t>
            </a:r>
            <a:endParaRPr lang="sr-Latn-CS" dirty="0" smtClean="0">
              <a:latin typeface="Georgia" pitchFamily="18" charset="0"/>
            </a:endParaRPr>
          </a:p>
          <a:p>
            <a:r>
              <a:rPr lang="sr-Cyrl-RS" dirty="0" smtClean="0">
                <a:latin typeface="Georgia" pitchFamily="18" charset="0"/>
              </a:rPr>
              <a:t>селективно</a:t>
            </a:r>
            <a:r>
              <a:rPr lang="hr-HR" dirty="0" smtClean="0">
                <a:latin typeface="Georgia" pitchFamily="18" charset="0"/>
              </a:rPr>
              <a:t> </a:t>
            </a:r>
            <a:r>
              <a:rPr lang="hr-HR" dirty="0" smtClean="0">
                <a:latin typeface="Georgia" pitchFamily="18" charset="0"/>
                <a:sym typeface="Wingdings 3" pitchFamily="18" charset="2"/>
              </a:rPr>
              <a:t></a:t>
            </a:r>
            <a:r>
              <a:rPr lang="hr-HR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само</a:t>
            </a:r>
            <a:r>
              <a:rPr lang="hr-HR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оно</a:t>
            </a:r>
            <a:r>
              <a:rPr lang="hr-HR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што</a:t>
            </a:r>
            <a:r>
              <a:rPr lang="hr-HR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нас</a:t>
            </a:r>
            <a:r>
              <a:rPr lang="hr-HR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занима</a:t>
            </a:r>
            <a:endParaRPr lang="sr-Latn-CS" dirty="0" smtClean="0">
              <a:latin typeface="Georgia" pitchFamily="18" charset="0"/>
            </a:endParaRPr>
          </a:p>
          <a:p>
            <a:r>
              <a:rPr lang="sr-Cyrl-RS" dirty="0" smtClean="0">
                <a:latin typeface="Georgia" pitchFamily="18" charset="0"/>
              </a:rPr>
              <a:t>пасивно</a:t>
            </a:r>
            <a:r>
              <a:rPr lang="hr-HR" dirty="0" smtClean="0">
                <a:latin typeface="Georgia" pitchFamily="18" charset="0"/>
              </a:rPr>
              <a:t> </a:t>
            </a:r>
            <a:r>
              <a:rPr lang="hr-HR" dirty="0" smtClean="0">
                <a:latin typeface="Georgia" pitchFamily="18" charset="0"/>
                <a:sym typeface="Wingdings 3" pitchFamily="18" charset="2"/>
              </a:rPr>
              <a:t></a:t>
            </a:r>
            <a:r>
              <a:rPr lang="hr-HR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показујемо</a:t>
            </a:r>
            <a:r>
              <a:rPr lang="hr-HR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да</a:t>
            </a:r>
            <a:r>
              <a:rPr lang="hr-HR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слушамо</a:t>
            </a:r>
            <a:r>
              <a:rPr lang="hr-HR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али</a:t>
            </a:r>
            <a:r>
              <a:rPr lang="hr-HR" dirty="0" smtClean="0">
                <a:latin typeface="Georgia" pitchFamily="18" charset="0"/>
              </a:rPr>
              <a:t>... </a:t>
            </a:r>
            <a:endParaRPr lang="sr-Latn-CS" dirty="0" smtClean="0">
              <a:latin typeface="Georgia" pitchFamily="18" charset="0"/>
            </a:endParaRPr>
          </a:p>
          <a:p>
            <a:r>
              <a:rPr lang="sr-Cyrl-RS" b="1" dirty="0" smtClean="0">
                <a:solidFill>
                  <a:srgbClr val="000066"/>
                </a:solidFill>
                <a:latin typeface="Georgia" pitchFamily="18" charset="0"/>
              </a:rPr>
              <a:t>активно</a:t>
            </a:r>
            <a:r>
              <a:rPr lang="hr-HR" b="1" dirty="0" smtClean="0">
                <a:solidFill>
                  <a:srgbClr val="000066"/>
                </a:solidFill>
                <a:latin typeface="Georgia" pitchFamily="18" charset="0"/>
              </a:rPr>
              <a:t> </a:t>
            </a:r>
            <a:r>
              <a:rPr lang="hr-HR" b="1" dirty="0" smtClean="0">
                <a:solidFill>
                  <a:srgbClr val="000066"/>
                </a:solidFill>
                <a:latin typeface="Georgia" pitchFamily="18" charset="0"/>
                <a:sym typeface="Wingdings 3" pitchFamily="18" charset="2"/>
              </a:rPr>
              <a:t></a:t>
            </a:r>
            <a:r>
              <a:rPr lang="hr-HR" b="1" dirty="0" smtClean="0">
                <a:solidFill>
                  <a:srgbClr val="000066"/>
                </a:solidFill>
                <a:latin typeface="Georgia" pitchFamily="18" charset="0"/>
              </a:rPr>
              <a:t> </a:t>
            </a:r>
            <a:r>
              <a:rPr lang="sr-Cyrl-RS" b="1" dirty="0" smtClean="0">
                <a:solidFill>
                  <a:srgbClr val="000066"/>
                </a:solidFill>
                <a:latin typeface="Georgia" pitchFamily="18" charset="0"/>
              </a:rPr>
              <a:t>знање</a:t>
            </a:r>
            <a:r>
              <a:rPr lang="hr-HR" b="1" dirty="0" smtClean="0">
                <a:solidFill>
                  <a:srgbClr val="000066"/>
                </a:solidFill>
                <a:latin typeface="Georgia" pitchFamily="18" charset="0"/>
              </a:rPr>
              <a:t> </a:t>
            </a:r>
            <a:r>
              <a:rPr lang="sr-Cyrl-RS" b="1" dirty="0" smtClean="0">
                <a:solidFill>
                  <a:srgbClr val="000066"/>
                </a:solidFill>
                <a:latin typeface="Georgia" pitchFamily="18" charset="0"/>
              </a:rPr>
              <a:t>и</a:t>
            </a:r>
            <a:r>
              <a:rPr lang="hr-HR" b="1" dirty="0" smtClean="0">
                <a:solidFill>
                  <a:srgbClr val="000066"/>
                </a:solidFill>
                <a:latin typeface="Georgia" pitchFamily="18" charset="0"/>
              </a:rPr>
              <a:t> </a:t>
            </a:r>
            <a:r>
              <a:rPr lang="sr-Cyrl-RS" b="1" dirty="0" smtClean="0">
                <a:solidFill>
                  <a:srgbClr val="000066"/>
                </a:solidFill>
                <a:latin typeface="Georgia" pitchFamily="18" charset="0"/>
              </a:rPr>
              <a:t>вештине</a:t>
            </a:r>
            <a:endParaRPr lang="en-US" b="1" smtClean="0">
              <a:solidFill>
                <a:srgbClr val="000066"/>
              </a:solidFill>
              <a:latin typeface="Georgia" pitchFamily="18" charset="0"/>
            </a:endParaRPr>
          </a:p>
          <a:p>
            <a:endParaRPr lang="sr-Cyrl-RS" b="1" dirty="0" smtClean="0">
              <a:solidFill>
                <a:srgbClr val="000066"/>
              </a:solidFill>
              <a:latin typeface="Georgia" pitchFamily="18" charset="0"/>
            </a:endParaRPr>
          </a:p>
          <a:p>
            <a:r>
              <a:rPr lang="sr-Cyrl-RS" b="1" dirty="0" smtClean="0">
                <a:solidFill>
                  <a:srgbClr val="000066"/>
                </a:solidFill>
                <a:latin typeface="Georgia" pitchFamily="18" charset="0"/>
              </a:rPr>
              <a:t>Асертивна</a:t>
            </a:r>
            <a:r>
              <a:rPr lang="sr-Latn-CS" b="1" dirty="0" smtClean="0">
                <a:solidFill>
                  <a:srgbClr val="000066"/>
                </a:solidFill>
                <a:latin typeface="Georgia" pitchFamily="18" charset="0"/>
              </a:rPr>
              <a:t> </a:t>
            </a:r>
            <a:r>
              <a:rPr lang="sr-Cyrl-RS" b="1" dirty="0" smtClean="0">
                <a:solidFill>
                  <a:srgbClr val="000066"/>
                </a:solidFill>
                <a:latin typeface="Georgia" pitchFamily="18" charset="0"/>
              </a:rPr>
              <a:t>комуникација</a:t>
            </a:r>
            <a:r>
              <a:rPr lang="sr-Latn-CS" b="1" dirty="0" smtClean="0">
                <a:solidFill>
                  <a:srgbClr val="000066"/>
                </a:solidFill>
                <a:latin typeface="Georgia" pitchFamily="18" charset="0"/>
              </a:rPr>
              <a:t> </a:t>
            </a:r>
            <a:r>
              <a:rPr lang="sr-Cyrl-RS" b="1" dirty="0" smtClean="0">
                <a:solidFill>
                  <a:srgbClr val="000066"/>
                </a:solidFill>
                <a:latin typeface="Georgia" pitchFamily="18" charset="0"/>
              </a:rPr>
              <a:t>подразумева</a:t>
            </a:r>
            <a:r>
              <a:rPr lang="sr-Latn-CS" b="1" dirty="0" smtClean="0">
                <a:solidFill>
                  <a:srgbClr val="000066"/>
                </a:solidFill>
                <a:latin typeface="Georgia" pitchFamily="18" charset="0"/>
              </a:rPr>
              <a:t> </a:t>
            </a:r>
            <a:r>
              <a:rPr lang="sr-Cyrl-RS" b="1" dirty="0" smtClean="0">
                <a:solidFill>
                  <a:srgbClr val="000066"/>
                </a:solidFill>
                <a:latin typeface="Georgia" pitchFamily="18" charset="0"/>
              </a:rPr>
              <a:t>вештине</a:t>
            </a:r>
            <a:r>
              <a:rPr lang="sr-Latn-CS" b="1" dirty="0" smtClean="0">
                <a:solidFill>
                  <a:srgbClr val="000066"/>
                </a:solidFill>
                <a:latin typeface="Georgia" pitchFamily="18" charset="0"/>
              </a:rPr>
              <a:t> </a:t>
            </a:r>
            <a:r>
              <a:rPr lang="sr-Cyrl-RS" b="1" dirty="0" smtClean="0">
                <a:solidFill>
                  <a:srgbClr val="000066"/>
                </a:solidFill>
                <a:latin typeface="Georgia" pitchFamily="18" charset="0"/>
              </a:rPr>
              <a:t>слушања</a:t>
            </a:r>
            <a:endParaRPr lang="en-US" b="1" dirty="0" smtClean="0">
              <a:solidFill>
                <a:srgbClr val="000066"/>
              </a:solidFill>
              <a:latin typeface="Georgia" pitchFamily="18" charset="0"/>
            </a:endParaRPr>
          </a:p>
          <a:p>
            <a:endParaRPr lang="en-US" b="1" dirty="0">
              <a:solidFill>
                <a:srgbClr val="000066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3" name="TextBox 11"/>
          <p:cNvSpPr txBox="1">
            <a:spLocks noChangeArrowheads="1"/>
          </p:cNvSpPr>
          <p:nvPr/>
        </p:nvSpPr>
        <p:spPr bwMode="auto">
          <a:xfrm>
            <a:off x="251520" y="332656"/>
            <a:ext cx="828092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66"/>
                </a:solidFill>
                <a:latin typeface="Georgia" pitchFamily="18" charset="0"/>
              </a:rPr>
              <a:t>Веровања/понашања која нам отежавају слушање: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269180" y="1772816"/>
            <a:ext cx="8623300" cy="4932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609600" indent="-396000">
              <a:spcBef>
                <a:spcPct val="20000"/>
              </a:spcBef>
              <a:buClr>
                <a:srgbClr val="FF7800"/>
              </a:buClr>
              <a:buSzPct val="120000"/>
              <a:buFont typeface="Arial" pitchFamily="34" charset="0"/>
              <a:buChar char="•"/>
              <a:defRPr/>
            </a:pPr>
            <a:r>
              <a:rPr lang="sr-Cyrl-RS" sz="2000" b="1" dirty="0" smtClean="0">
                <a:latin typeface="Georgia" pitchFamily="18" charset="0"/>
              </a:rPr>
              <a:t>слушати</a:t>
            </a:r>
            <a:r>
              <a:rPr lang="sr-Latn-CS" sz="2000" b="1" dirty="0" smtClean="0">
                <a:latin typeface="Georgia" pitchFamily="18" charset="0"/>
              </a:rPr>
              <a:t> </a:t>
            </a:r>
            <a:r>
              <a:rPr lang="sr-Cyrl-RS" sz="2000" b="1" dirty="0" smtClean="0">
                <a:latin typeface="Georgia" pitchFamily="18" charset="0"/>
              </a:rPr>
              <a:t>и</a:t>
            </a:r>
            <a:r>
              <a:rPr lang="sr-Latn-CS" sz="2000" b="1" dirty="0" smtClean="0">
                <a:latin typeface="Georgia" pitchFamily="18" charset="0"/>
              </a:rPr>
              <a:t> </a:t>
            </a:r>
            <a:r>
              <a:rPr lang="sr-Cyrl-RS" sz="2000" b="1" dirty="0" smtClean="0">
                <a:latin typeface="Georgia" pitchFamily="18" charset="0"/>
              </a:rPr>
              <a:t>чути</a:t>
            </a:r>
            <a:r>
              <a:rPr lang="sr-Latn-CS" sz="2000" b="1" dirty="0" smtClean="0">
                <a:latin typeface="Georgia" pitchFamily="18" charset="0"/>
              </a:rPr>
              <a:t> </a:t>
            </a:r>
            <a:r>
              <a:rPr lang="sr-Cyrl-RS" sz="2000" b="1" dirty="0" smtClean="0">
                <a:latin typeface="Georgia" pitchFamily="18" charset="0"/>
              </a:rPr>
              <a:t>је</a:t>
            </a:r>
            <a:r>
              <a:rPr lang="sr-Latn-CS" sz="2000" b="1" dirty="0" smtClean="0">
                <a:latin typeface="Georgia" pitchFamily="18" charset="0"/>
              </a:rPr>
              <a:t> </a:t>
            </a:r>
            <a:r>
              <a:rPr lang="sr-Cyrl-RS" sz="2000" b="1" dirty="0" smtClean="0">
                <a:latin typeface="Georgia" pitchFamily="18" charset="0"/>
              </a:rPr>
              <a:t>исто</a:t>
            </a:r>
            <a:r>
              <a:rPr lang="sr-Latn-CS" sz="2000" b="1" dirty="0" smtClean="0">
                <a:latin typeface="Georgia" pitchFamily="18" charset="0"/>
              </a:rPr>
              <a:t> </a:t>
            </a:r>
            <a:r>
              <a:rPr lang="sr-Latn-CS" sz="2000" dirty="0" smtClean="0">
                <a:latin typeface="Georgia" pitchFamily="18" charset="0"/>
              </a:rPr>
              <a:t>(</a:t>
            </a:r>
            <a:r>
              <a:rPr lang="sr-Cyrl-RS" sz="2000" dirty="0" smtClean="0">
                <a:latin typeface="Georgia" pitchFamily="18" charset="0"/>
              </a:rPr>
              <a:t>ако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dirty="0" smtClean="0">
                <a:latin typeface="Georgia" pitchFamily="18" charset="0"/>
              </a:rPr>
              <a:t>видим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dirty="0" smtClean="0">
                <a:latin typeface="Georgia" pitchFamily="18" charset="0"/>
              </a:rPr>
              <a:t>знам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dirty="0" smtClean="0">
                <a:latin typeface="Georgia" pitchFamily="18" charset="0"/>
              </a:rPr>
              <a:t>и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dirty="0" smtClean="0">
                <a:latin typeface="Georgia" pitchFamily="18" charset="0"/>
              </a:rPr>
              <a:t>да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dirty="0" smtClean="0">
                <a:latin typeface="Georgia" pitchFamily="18" charset="0"/>
              </a:rPr>
              <a:t>читам</a:t>
            </a:r>
            <a:r>
              <a:rPr lang="sr-Latn-CS" sz="2000" dirty="0" smtClean="0">
                <a:latin typeface="Georgia" pitchFamily="18" charset="0"/>
              </a:rPr>
              <a:t>)</a:t>
            </a:r>
            <a:r>
              <a:rPr lang="sr-Latn-CS" sz="2000" b="1" dirty="0" smtClean="0">
                <a:latin typeface="Georgia" pitchFamily="18" charset="0"/>
              </a:rPr>
              <a:t> </a:t>
            </a:r>
            <a:endParaRPr lang="sr-Latn-CS" sz="2000" b="1" dirty="0">
              <a:latin typeface="Georgia" pitchFamily="18" charset="0"/>
            </a:endParaRPr>
          </a:p>
          <a:p>
            <a:pPr marL="609600" indent="-396000">
              <a:spcBef>
                <a:spcPct val="20000"/>
              </a:spcBef>
              <a:buClr>
                <a:srgbClr val="FF7800"/>
              </a:buClr>
              <a:buSzPct val="120000"/>
              <a:buFont typeface="Arial" pitchFamily="34" charset="0"/>
              <a:buChar char="•"/>
              <a:defRPr/>
            </a:pPr>
            <a:r>
              <a:rPr lang="sr-Cyrl-RS" sz="2000" b="1" dirty="0" smtClean="0">
                <a:latin typeface="Georgia" pitchFamily="18" charset="0"/>
              </a:rPr>
              <a:t>слушање</a:t>
            </a:r>
            <a:r>
              <a:rPr lang="sr-Latn-CS" sz="2000" b="1" dirty="0" smtClean="0">
                <a:latin typeface="Georgia" pitchFamily="18" charset="0"/>
              </a:rPr>
              <a:t> </a:t>
            </a:r>
            <a:r>
              <a:rPr lang="sr-Cyrl-RS" sz="2000" b="1" dirty="0" smtClean="0">
                <a:latin typeface="Georgia" pitchFamily="18" charset="0"/>
              </a:rPr>
              <a:t>се</a:t>
            </a:r>
            <a:r>
              <a:rPr lang="sr-Latn-CS" sz="2000" b="1" dirty="0" smtClean="0">
                <a:latin typeface="Georgia" pitchFamily="18" charset="0"/>
              </a:rPr>
              <a:t> </a:t>
            </a:r>
            <a:r>
              <a:rPr lang="sr-Cyrl-RS" sz="2000" b="1" dirty="0" smtClean="0">
                <a:latin typeface="Georgia" pitchFamily="18" charset="0"/>
              </a:rPr>
              <a:t>одвија</a:t>
            </a:r>
            <a:r>
              <a:rPr lang="sr-Latn-CS" sz="2000" b="1" dirty="0" smtClean="0">
                <a:latin typeface="Georgia" pitchFamily="18" charset="0"/>
              </a:rPr>
              <a:t> </a:t>
            </a:r>
            <a:r>
              <a:rPr lang="sr-Cyrl-RS" sz="2000" b="1" dirty="0" smtClean="0">
                <a:latin typeface="Georgia" pitchFamily="18" charset="0"/>
              </a:rPr>
              <a:t>без</a:t>
            </a:r>
            <a:r>
              <a:rPr lang="sr-Latn-CS" sz="2000" b="1" dirty="0" smtClean="0">
                <a:latin typeface="Georgia" pitchFamily="18" charset="0"/>
              </a:rPr>
              <a:t> </a:t>
            </a:r>
            <a:r>
              <a:rPr lang="sr-Cyrl-RS" sz="2000" b="1" dirty="0" smtClean="0">
                <a:latin typeface="Georgia" pitchFamily="18" charset="0"/>
              </a:rPr>
              <a:t>напора</a:t>
            </a:r>
            <a:r>
              <a:rPr lang="sr-Latn-CS" sz="2000" b="1" dirty="0" smtClean="0">
                <a:latin typeface="Georgia" pitchFamily="18" charset="0"/>
              </a:rPr>
              <a:t> </a:t>
            </a:r>
            <a:r>
              <a:rPr lang="sr-Latn-CS" sz="2000" dirty="0" smtClean="0">
                <a:latin typeface="Georgia" pitchFamily="18" charset="0"/>
              </a:rPr>
              <a:t>(</a:t>
            </a:r>
            <a:r>
              <a:rPr lang="sr-Cyrl-RS" sz="2000" dirty="0" smtClean="0">
                <a:latin typeface="Georgia" pitchFamily="18" charset="0"/>
              </a:rPr>
              <a:t>укључује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dirty="0" smtClean="0">
                <a:latin typeface="Georgia" pitchFamily="18" charset="0"/>
              </a:rPr>
              <a:t>велики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dirty="0" smtClean="0">
                <a:latin typeface="Georgia" pitchFamily="18" charset="0"/>
              </a:rPr>
              <a:t>напор</a:t>
            </a:r>
            <a:r>
              <a:rPr lang="sr-Latn-CS" sz="2000" dirty="0" smtClean="0">
                <a:latin typeface="Georgia" pitchFamily="18" charset="0"/>
              </a:rPr>
              <a:t>)</a:t>
            </a:r>
            <a:endParaRPr lang="sr-Latn-CS" sz="2000" dirty="0">
              <a:latin typeface="Georgia" pitchFamily="18" charset="0"/>
            </a:endParaRPr>
          </a:p>
          <a:p>
            <a:pPr marL="609600" indent="-396000">
              <a:spcBef>
                <a:spcPct val="20000"/>
              </a:spcBef>
              <a:buClr>
                <a:srgbClr val="FF7800"/>
              </a:buClr>
              <a:buFont typeface="Arial" pitchFamily="34" charset="0"/>
              <a:buChar char="•"/>
              <a:defRPr/>
            </a:pPr>
            <a:r>
              <a:rPr lang="sr-Cyrl-RS" sz="2000" b="1" dirty="0" smtClean="0">
                <a:latin typeface="Georgia" pitchFamily="18" charset="0"/>
              </a:rPr>
              <a:t>усмереност</a:t>
            </a:r>
            <a:r>
              <a:rPr lang="sr-Latn-CS" sz="2000" b="1" dirty="0" smtClean="0">
                <a:latin typeface="Georgia" pitchFamily="18" charset="0"/>
              </a:rPr>
              <a:t> </a:t>
            </a:r>
            <a:r>
              <a:rPr lang="sr-Cyrl-RS" sz="2000" b="1" dirty="0" smtClean="0">
                <a:latin typeface="Georgia" pitchFamily="18" charset="0"/>
              </a:rPr>
              <a:t>на</a:t>
            </a:r>
            <a:r>
              <a:rPr lang="sr-Latn-CS" sz="2000" b="1" dirty="0" smtClean="0">
                <a:latin typeface="Georgia" pitchFamily="18" charset="0"/>
              </a:rPr>
              <a:t> </a:t>
            </a:r>
            <a:r>
              <a:rPr lang="sr-Cyrl-RS" sz="2000" b="1" dirty="0" smtClean="0">
                <a:latin typeface="Georgia" pitchFamily="18" charset="0"/>
              </a:rPr>
              <a:t>то</a:t>
            </a:r>
            <a:r>
              <a:rPr lang="sr-Latn-CS" sz="2000" b="1" dirty="0" smtClean="0">
                <a:latin typeface="Georgia" pitchFamily="18" charset="0"/>
              </a:rPr>
              <a:t> </a:t>
            </a:r>
            <a:r>
              <a:rPr lang="sr-Cyrl-RS" sz="2000" b="1" dirty="0" smtClean="0">
                <a:latin typeface="Georgia" pitchFamily="18" charset="0"/>
              </a:rPr>
              <a:t>шта</a:t>
            </a:r>
            <a:r>
              <a:rPr lang="sr-Latn-CS" sz="2000" b="1" dirty="0" smtClean="0">
                <a:latin typeface="Georgia" pitchFamily="18" charset="0"/>
              </a:rPr>
              <a:t> </a:t>
            </a:r>
            <a:r>
              <a:rPr lang="sr-Cyrl-RS" sz="2000" b="1" dirty="0" smtClean="0">
                <a:latin typeface="Georgia" pitchFamily="18" charset="0"/>
              </a:rPr>
              <a:t>ћемо</a:t>
            </a:r>
            <a:r>
              <a:rPr lang="sr-Latn-CS" sz="2000" b="1" dirty="0" smtClean="0">
                <a:latin typeface="Georgia" pitchFamily="18" charset="0"/>
              </a:rPr>
              <a:t> </a:t>
            </a:r>
            <a:r>
              <a:rPr lang="sr-Cyrl-RS" sz="2000" b="1" dirty="0" smtClean="0">
                <a:latin typeface="Georgia" pitchFamily="18" charset="0"/>
              </a:rPr>
              <a:t>рећи</a:t>
            </a:r>
            <a:r>
              <a:rPr lang="sr-Latn-CS" sz="2000" b="1" dirty="0" smtClean="0">
                <a:latin typeface="Georgia" pitchFamily="18" charset="0"/>
              </a:rPr>
              <a:t>, </a:t>
            </a:r>
            <a:r>
              <a:rPr lang="sr-Cyrl-RS" sz="2000" b="1" dirty="0" smtClean="0">
                <a:latin typeface="Georgia" pitchFamily="18" charset="0"/>
              </a:rPr>
              <a:t>а</a:t>
            </a:r>
            <a:r>
              <a:rPr lang="sr-Latn-CS" sz="2000" b="1" dirty="0" smtClean="0">
                <a:latin typeface="Georgia" pitchFamily="18" charset="0"/>
              </a:rPr>
              <a:t> </a:t>
            </a:r>
            <a:r>
              <a:rPr lang="sr-Cyrl-RS" sz="2000" b="1" dirty="0" smtClean="0">
                <a:latin typeface="Georgia" pitchFamily="18" charset="0"/>
              </a:rPr>
              <a:t>не</a:t>
            </a:r>
            <a:r>
              <a:rPr lang="sr-Latn-CS" sz="2000" b="1" dirty="0" smtClean="0">
                <a:latin typeface="Georgia" pitchFamily="18" charset="0"/>
              </a:rPr>
              <a:t> </a:t>
            </a:r>
            <a:r>
              <a:rPr lang="sr-Cyrl-RS" sz="2000" b="1" dirty="0" smtClean="0">
                <a:latin typeface="Georgia" pitchFamily="18" charset="0"/>
              </a:rPr>
              <a:t>шта</a:t>
            </a:r>
            <a:r>
              <a:rPr lang="sr-Latn-CS" sz="2000" b="1" dirty="0" smtClean="0">
                <a:latin typeface="Georgia" pitchFamily="18" charset="0"/>
              </a:rPr>
              <a:t> </a:t>
            </a:r>
            <a:r>
              <a:rPr lang="sr-Cyrl-RS" sz="2000" b="1" dirty="0" smtClean="0">
                <a:latin typeface="Georgia" pitchFamily="18" charset="0"/>
              </a:rPr>
              <a:t>нам</a:t>
            </a:r>
            <a:r>
              <a:rPr lang="sr-Latn-CS" sz="2000" b="1" dirty="0" smtClean="0">
                <a:latin typeface="Georgia" pitchFamily="18" charset="0"/>
              </a:rPr>
              <a:t> </a:t>
            </a:r>
            <a:r>
              <a:rPr lang="sr-Cyrl-RS" sz="2000" b="1" dirty="0" smtClean="0">
                <a:latin typeface="Georgia" pitchFamily="18" charset="0"/>
              </a:rPr>
              <a:t>је</a:t>
            </a:r>
            <a:r>
              <a:rPr lang="sr-Latn-CS" sz="2000" b="1" dirty="0" smtClean="0">
                <a:latin typeface="Georgia" pitchFamily="18" charset="0"/>
              </a:rPr>
              <a:t> </a:t>
            </a:r>
            <a:r>
              <a:rPr lang="sr-Cyrl-RS" sz="2000" b="1" dirty="0" smtClean="0">
                <a:latin typeface="Georgia" pitchFamily="18" charset="0"/>
              </a:rPr>
              <a:t>речено</a:t>
            </a:r>
            <a:endParaRPr lang="sr-Latn-CS" sz="2000" b="1" dirty="0">
              <a:latin typeface="Georgia" pitchFamily="18" charset="0"/>
            </a:endParaRPr>
          </a:p>
          <a:p>
            <a:pPr marL="609600" indent="-396000">
              <a:spcBef>
                <a:spcPct val="20000"/>
              </a:spcBef>
              <a:buClr>
                <a:srgbClr val="FF7800"/>
              </a:buClr>
              <a:buFont typeface="Arial" pitchFamily="34" charset="0"/>
              <a:buChar char="•"/>
              <a:defRPr/>
            </a:pPr>
            <a:r>
              <a:rPr lang="sr-Latn-CS" sz="2000" b="1" dirty="0">
                <a:latin typeface="Georgia" pitchFamily="18" charset="0"/>
              </a:rPr>
              <a:t>         </a:t>
            </a:r>
            <a:r>
              <a:rPr lang="sr-Latn-CS" sz="2000" dirty="0" smtClean="0">
                <a:latin typeface="Georgia" pitchFamily="18" charset="0"/>
              </a:rPr>
              <a:t>(</a:t>
            </a:r>
            <a:r>
              <a:rPr lang="sr-Cyrl-RS" sz="2000" dirty="0" smtClean="0">
                <a:latin typeface="Georgia" pitchFamily="18" charset="0"/>
              </a:rPr>
              <a:t>размишљамо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dirty="0" smtClean="0">
                <a:latin typeface="Georgia" pitchFamily="18" charset="0"/>
              </a:rPr>
              <a:t>шта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dirty="0" smtClean="0">
                <a:latin typeface="Georgia" pitchFamily="18" charset="0"/>
              </a:rPr>
              <a:t>ћемо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dirty="0" smtClean="0">
                <a:latin typeface="Georgia" pitchFamily="18" charset="0"/>
              </a:rPr>
              <a:t>рећи</a:t>
            </a:r>
            <a:r>
              <a:rPr lang="sr-Latn-CS" sz="2000" dirty="0" smtClean="0">
                <a:latin typeface="Georgia" pitchFamily="18" charset="0"/>
              </a:rPr>
              <a:t>, </a:t>
            </a:r>
            <a:r>
              <a:rPr lang="sr-Cyrl-RS" sz="2000" dirty="0" smtClean="0">
                <a:latin typeface="Georgia" pitchFamily="18" charset="0"/>
              </a:rPr>
              <a:t>вежбамо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dirty="0" smtClean="0">
                <a:latin typeface="Georgia" pitchFamily="18" charset="0"/>
              </a:rPr>
              <a:t>свој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dirty="0" smtClean="0">
                <a:latin typeface="Georgia" pitchFamily="18" charset="0"/>
              </a:rPr>
              <a:t>наступ</a:t>
            </a:r>
            <a:r>
              <a:rPr lang="sr-Latn-CS" sz="2000" dirty="0" smtClean="0">
                <a:latin typeface="Georgia" pitchFamily="18" charset="0"/>
              </a:rPr>
              <a:t>)</a:t>
            </a:r>
            <a:endParaRPr lang="sr-Latn-CS" sz="2000" dirty="0">
              <a:latin typeface="Georgia" pitchFamily="18" charset="0"/>
            </a:endParaRPr>
          </a:p>
          <a:p>
            <a:pPr marL="609600" indent="-396000">
              <a:spcBef>
                <a:spcPct val="20000"/>
              </a:spcBef>
              <a:buClr>
                <a:srgbClr val="FF7800"/>
              </a:buClr>
              <a:buFont typeface="Arial" pitchFamily="34" charset="0"/>
              <a:buChar char="•"/>
              <a:defRPr/>
            </a:pPr>
            <a:r>
              <a:rPr lang="sr-Cyrl-RS" sz="2000" b="1" dirty="0" smtClean="0">
                <a:latin typeface="Georgia" pitchFamily="18" charset="0"/>
              </a:rPr>
              <a:t>филтрирамо</a:t>
            </a:r>
            <a:r>
              <a:rPr lang="sr-Latn-CS" sz="2000" b="1" dirty="0" smtClean="0">
                <a:latin typeface="Georgia" pitchFamily="18" charset="0"/>
              </a:rPr>
              <a:t> </a:t>
            </a:r>
            <a:r>
              <a:rPr lang="sr-Latn-CS" sz="2000" dirty="0" smtClean="0">
                <a:latin typeface="Georgia" pitchFamily="18" charset="0"/>
              </a:rPr>
              <a:t>(</a:t>
            </a:r>
            <a:r>
              <a:rPr lang="sr-Cyrl-RS" sz="2000" dirty="0" smtClean="0">
                <a:latin typeface="Georgia" pitchFamily="18" charset="0"/>
              </a:rPr>
              <a:t>читамо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dirty="0" smtClean="0">
                <a:latin typeface="Georgia" pitchFamily="18" charset="0"/>
              </a:rPr>
              <a:t>мисли</a:t>
            </a:r>
            <a:r>
              <a:rPr lang="sr-Latn-CS" sz="2000" dirty="0" smtClean="0">
                <a:latin typeface="Georgia" pitchFamily="18" charset="0"/>
              </a:rPr>
              <a:t>, </a:t>
            </a:r>
            <a:r>
              <a:rPr lang="sr-Cyrl-RS" sz="2000" dirty="0" smtClean="0">
                <a:latin typeface="Georgia" pitchFamily="18" charset="0"/>
              </a:rPr>
              <a:t>нагађамо</a:t>
            </a:r>
            <a:r>
              <a:rPr lang="sr-Latn-CS" sz="2000" dirty="0" smtClean="0">
                <a:latin typeface="Georgia" pitchFamily="18" charset="0"/>
              </a:rPr>
              <a:t> “</a:t>
            </a:r>
            <a:r>
              <a:rPr lang="sr-Cyrl-RS" sz="2000" dirty="0" smtClean="0">
                <a:latin typeface="Georgia" pitchFamily="18" charset="0"/>
              </a:rPr>
              <a:t>скривено</a:t>
            </a:r>
            <a:r>
              <a:rPr lang="sr-Latn-CS" sz="2000" dirty="0" smtClean="0">
                <a:latin typeface="Georgia" pitchFamily="18" charset="0"/>
              </a:rPr>
              <a:t>”, </a:t>
            </a:r>
            <a:r>
              <a:rPr lang="sr-Cyrl-RS" sz="2000" dirty="0" smtClean="0">
                <a:latin typeface="Georgia" pitchFamily="18" charset="0"/>
              </a:rPr>
              <a:t>неречено</a:t>
            </a:r>
            <a:r>
              <a:rPr lang="sr-Latn-CS" sz="2000" dirty="0" smtClean="0">
                <a:latin typeface="Georgia" pitchFamily="18" charset="0"/>
              </a:rPr>
              <a:t>)</a:t>
            </a:r>
            <a:endParaRPr lang="en-US" sz="2000" dirty="0">
              <a:latin typeface="Georgia" pitchFamily="18" charset="0"/>
            </a:endParaRPr>
          </a:p>
          <a:p>
            <a:pPr marL="609600" indent="-396000">
              <a:spcBef>
                <a:spcPct val="20000"/>
              </a:spcBef>
              <a:buClr>
                <a:srgbClr val="FF7800"/>
              </a:buClr>
              <a:buFont typeface="Arial" pitchFamily="34" charset="0"/>
              <a:buChar char="•"/>
              <a:defRPr/>
            </a:pPr>
            <a:r>
              <a:rPr lang="sr-Cyrl-RS" sz="2000" b="1" dirty="0" smtClean="0">
                <a:latin typeface="Georgia" pitchFamily="18" charset="0"/>
              </a:rPr>
              <a:t>селективно</a:t>
            </a:r>
            <a:r>
              <a:rPr lang="sr-Latn-CS" sz="2000" b="1" dirty="0" smtClean="0">
                <a:latin typeface="Georgia" pitchFamily="18" charset="0"/>
              </a:rPr>
              <a:t> </a:t>
            </a:r>
            <a:r>
              <a:rPr lang="sr-Cyrl-RS" sz="2000" b="1" dirty="0" smtClean="0">
                <a:latin typeface="Georgia" pitchFamily="18" charset="0"/>
              </a:rPr>
              <a:t>слушање</a:t>
            </a:r>
            <a:r>
              <a:rPr lang="sr-Latn-CS" sz="2000" b="1" dirty="0" smtClean="0">
                <a:latin typeface="Georgia" pitchFamily="18" charset="0"/>
              </a:rPr>
              <a:t> </a:t>
            </a:r>
            <a:r>
              <a:rPr lang="sr-Latn-CS" sz="2000" dirty="0" smtClean="0">
                <a:latin typeface="Georgia" pitchFamily="18" charset="0"/>
              </a:rPr>
              <a:t>(</a:t>
            </a:r>
            <a:r>
              <a:rPr lang="sr-Cyrl-RS" sz="2000" dirty="0" smtClean="0">
                <a:latin typeface="Georgia" pitchFamily="18" charset="0"/>
              </a:rPr>
              <a:t>чујемо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dirty="0" smtClean="0">
                <a:latin typeface="Georgia" pitchFamily="18" charset="0"/>
              </a:rPr>
              <a:t>само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dirty="0" smtClean="0">
                <a:latin typeface="Georgia" pitchFamily="18" charset="0"/>
              </a:rPr>
              <a:t>оно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dirty="0" smtClean="0">
                <a:latin typeface="Georgia" pitchFamily="18" charset="0"/>
              </a:rPr>
              <a:t>што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dirty="0" smtClean="0">
                <a:latin typeface="Georgia" pitchFamily="18" charset="0"/>
              </a:rPr>
              <a:t>желимо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dirty="0" smtClean="0">
                <a:latin typeface="Georgia" pitchFamily="18" charset="0"/>
              </a:rPr>
              <a:t>да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dirty="0" smtClean="0">
                <a:latin typeface="Georgia" pitchFamily="18" charset="0"/>
              </a:rPr>
              <a:t>чујемо</a:t>
            </a:r>
            <a:r>
              <a:rPr lang="sr-Latn-CS" sz="2000" b="1" dirty="0" smtClean="0">
                <a:latin typeface="Georgia" pitchFamily="18" charset="0"/>
              </a:rPr>
              <a:t>)</a:t>
            </a:r>
            <a:endParaRPr lang="en-US" sz="2000" b="1" dirty="0">
              <a:latin typeface="Georgia" pitchFamily="18" charset="0"/>
            </a:endParaRPr>
          </a:p>
          <a:p>
            <a:pPr marL="609600" indent="-396000">
              <a:spcBef>
                <a:spcPct val="20000"/>
              </a:spcBef>
              <a:buClr>
                <a:srgbClr val="FF7800"/>
              </a:buClr>
              <a:buFont typeface="Arial" pitchFamily="34" charset="0"/>
              <a:buChar char="•"/>
              <a:defRPr/>
            </a:pPr>
            <a:r>
              <a:rPr lang="sr-Cyrl-RS" sz="2000" b="1" dirty="0" smtClean="0">
                <a:latin typeface="Georgia" pitchFamily="18" charset="0"/>
              </a:rPr>
              <a:t>недостатак</a:t>
            </a:r>
            <a:r>
              <a:rPr lang="sr-Latn-CS" sz="2000" b="1" dirty="0" smtClean="0">
                <a:latin typeface="Georgia" pitchFamily="18" charset="0"/>
              </a:rPr>
              <a:t> </a:t>
            </a:r>
            <a:r>
              <a:rPr lang="sr-Cyrl-RS" sz="2000" b="1" dirty="0" smtClean="0">
                <a:latin typeface="Georgia" pitchFamily="18" charset="0"/>
              </a:rPr>
              <a:t>пажње</a:t>
            </a:r>
            <a:r>
              <a:rPr lang="sr-Latn-CS" sz="2000" b="1" dirty="0" smtClean="0">
                <a:latin typeface="Georgia" pitchFamily="18" charset="0"/>
              </a:rPr>
              <a:t> </a:t>
            </a:r>
            <a:r>
              <a:rPr lang="sr-Latn-CS" sz="2000" dirty="0" smtClean="0">
                <a:latin typeface="Georgia" pitchFamily="18" charset="0"/>
              </a:rPr>
              <a:t>(</a:t>
            </a:r>
            <a:r>
              <a:rPr lang="sr-Cyrl-RS" sz="2000" dirty="0" smtClean="0">
                <a:latin typeface="Georgia" pitchFamily="18" charset="0"/>
              </a:rPr>
              <a:t>окупираност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dirty="0" smtClean="0">
                <a:latin typeface="Georgia" pitchFamily="18" charset="0"/>
              </a:rPr>
              <a:t>нечим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dirty="0" smtClean="0">
                <a:latin typeface="Georgia" pitchFamily="18" charset="0"/>
              </a:rPr>
              <a:t>другим</a:t>
            </a:r>
            <a:r>
              <a:rPr lang="sr-Latn-CS" sz="2000" dirty="0" smtClean="0">
                <a:latin typeface="Georgia" pitchFamily="18" charset="0"/>
              </a:rPr>
              <a:t>,</a:t>
            </a:r>
            <a:r>
              <a:rPr lang="en-US" sz="2000" dirty="0" smtClean="0">
                <a:latin typeface="Georgia" pitchFamily="18" charset="0"/>
              </a:rPr>
              <a:t> </a:t>
            </a:r>
            <a:r>
              <a:rPr lang="sr-Cyrl-RS" sz="2000" dirty="0" smtClean="0">
                <a:latin typeface="Georgia" pitchFamily="18" charset="0"/>
              </a:rPr>
              <a:t>умор</a:t>
            </a:r>
            <a:r>
              <a:rPr lang="en-US" sz="2000" dirty="0" smtClean="0">
                <a:latin typeface="Georgia" pitchFamily="18" charset="0"/>
              </a:rPr>
              <a:t>,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dirty="0" smtClean="0">
                <a:latin typeface="Georgia" pitchFamily="18" charset="0"/>
              </a:rPr>
              <a:t>предрасуде</a:t>
            </a:r>
            <a:r>
              <a:rPr lang="sr-Latn-CS" sz="2000" dirty="0" smtClean="0">
                <a:latin typeface="Georgia" pitchFamily="18" charset="0"/>
              </a:rPr>
              <a:t>, </a:t>
            </a:r>
            <a:r>
              <a:rPr lang="sr-Cyrl-RS" sz="2000" dirty="0" smtClean="0">
                <a:latin typeface="Georgia" pitchFamily="18" charset="0"/>
              </a:rPr>
              <a:t>претпоставке</a:t>
            </a:r>
            <a:r>
              <a:rPr lang="sr-Latn-CS" sz="2000" dirty="0" smtClean="0">
                <a:latin typeface="Georgia" pitchFamily="18" charset="0"/>
              </a:rPr>
              <a:t>...)</a:t>
            </a:r>
            <a:endParaRPr lang="sr-Latn-CS" sz="2000" dirty="0">
              <a:latin typeface="Georgia" pitchFamily="18" charset="0"/>
            </a:endParaRPr>
          </a:p>
          <a:p>
            <a:pPr marL="609600" indent="-609600">
              <a:spcBef>
                <a:spcPct val="20000"/>
              </a:spcBef>
              <a:buClr>
                <a:srgbClr val="FF7800"/>
              </a:buClr>
              <a:buFont typeface="Arial" pitchFamily="34" charset="0"/>
              <a:buChar char="•"/>
              <a:defRPr/>
            </a:pPr>
            <a:endParaRPr lang="en-US" sz="2000" dirty="0">
              <a:latin typeface="Georgia" pitchFamily="18" charset="0"/>
            </a:endParaRPr>
          </a:p>
          <a:p>
            <a:pPr marL="609600" indent="-609600">
              <a:spcBef>
                <a:spcPct val="20000"/>
              </a:spcBef>
              <a:buClr>
                <a:srgbClr val="FF7800"/>
              </a:buClr>
              <a:defRPr/>
            </a:pPr>
            <a:r>
              <a:rPr lang="en-US" sz="1600" b="1" i="1" kern="0" dirty="0">
                <a:solidFill>
                  <a:srgbClr val="000066"/>
                </a:solidFill>
                <a:latin typeface="Georgia" pitchFamily="18" charset="0"/>
              </a:rPr>
              <a:t>             </a:t>
            </a:r>
          </a:p>
          <a:p>
            <a:pPr marL="609600" indent="-609600">
              <a:spcBef>
                <a:spcPct val="20000"/>
              </a:spcBef>
              <a:buClr>
                <a:srgbClr val="FF7800"/>
              </a:buClr>
              <a:buSzPct val="120000"/>
              <a:buFont typeface="Wingdings" pitchFamily="2" charset="2"/>
              <a:buNone/>
              <a:defRPr/>
            </a:pPr>
            <a:endParaRPr lang="en-US" sz="2000" b="1" kern="0" dirty="0">
              <a:solidFill>
                <a:srgbClr val="003300"/>
              </a:solidFill>
              <a:latin typeface="Georgia" pitchFamily="18" charset="0"/>
            </a:endParaRPr>
          </a:p>
        </p:txBody>
      </p:sp>
      <p:sp>
        <p:nvSpPr>
          <p:cNvPr id="10" name="TextBox 14"/>
          <p:cNvSpPr txBox="1">
            <a:spLocks noChangeArrowheads="1"/>
          </p:cNvSpPr>
          <p:nvPr/>
        </p:nvSpPr>
        <p:spPr bwMode="auto">
          <a:xfrm>
            <a:off x="971600" y="5157192"/>
            <a:ext cx="7128792" cy="646331"/>
          </a:xfrm>
          <a:prstGeom prst="rect">
            <a:avLst/>
          </a:prstGeom>
          <a:noFill/>
          <a:ln w="76200">
            <a:solidFill>
              <a:srgbClr val="FFC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sr-Cyrl-RS" dirty="0" smtClean="0">
                <a:latin typeface="Georgia" pitchFamily="18" charset="0"/>
              </a:rPr>
              <a:t>Просечна</a:t>
            </a:r>
            <a:r>
              <a:rPr lang="hr-HR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особа</a:t>
            </a:r>
            <a:r>
              <a:rPr lang="hr-HR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запамти</a:t>
            </a:r>
            <a:r>
              <a:rPr lang="hr-HR" dirty="0" smtClean="0">
                <a:latin typeface="Georgia" pitchFamily="18" charset="0"/>
              </a:rPr>
              <a:t> </a:t>
            </a:r>
            <a:r>
              <a:rPr lang="hr-HR" dirty="0">
                <a:latin typeface="Georgia" pitchFamily="18" charset="0"/>
              </a:rPr>
              <a:t>50% </a:t>
            </a:r>
            <a:r>
              <a:rPr lang="sr-Cyrl-RS" dirty="0" smtClean="0">
                <a:latin typeface="Georgia" pitchFamily="18" charset="0"/>
              </a:rPr>
              <a:t>онога</a:t>
            </a:r>
            <a:r>
              <a:rPr lang="hr-HR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што</a:t>
            </a:r>
            <a:r>
              <a:rPr lang="hr-HR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је</a:t>
            </a:r>
            <a:r>
              <a:rPr lang="hr-HR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чула</a:t>
            </a:r>
            <a:r>
              <a:rPr lang="hr-HR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у</a:t>
            </a:r>
            <a:r>
              <a:rPr lang="hr-HR" dirty="0" smtClean="0">
                <a:latin typeface="Georgia" pitchFamily="18" charset="0"/>
              </a:rPr>
              <a:t> 10-</a:t>
            </a:r>
            <a:r>
              <a:rPr lang="sr-Cyrl-RS" dirty="0" smtClean="0">
                <a:latin typeface="Georgia" pitchFamily="18" charset="0"/>
              </a:rPr>
              <a:t>минута</a:t>
            </a:r>
            <a:r>
              <a:rPr lang="hr-HR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разговора</a:t>
            </a:r>
            <a:r>
              <a:rPr lang="hr-HR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а</a:t>
            </a:r>
            <a:r>
              <a:rPr lang="hr-HR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затим</a:t>
            </a:r>
            <a:r>
              <a:rPr lang="hr-HR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пола</a:t>
            </a:r>
            <a:r>
              <a:rPr lang="hr-HR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од</a:t>
            </a:r>
            <a:r>
              <a:rPr lang="hr-HR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тога</a:t>
            </a:r>
            <a:r>
              <a:rPr lang="hr-HR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заборави</a:t>
            </a:r>
            <a:r>
              <a:rPr lang="hr-HR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за</a:t>
            </a:r>
            <a:r>
              <a:rPr lang="hr-HR" dirty="0" smtClean="0">
                <a:latin typeface="Georgia" pitchFamily="18" charset="0"/>
              </a:rPr>
              <a:t> </a:t>
            </a:r>
            <a:r>
              <a:rPr lang="hr-HR" dirty="0">
                <a:latin typeface="Georgia" pitchFamily="18" charset="0"/>
              </a:rPr>
              <a:t>48 </a:t>
            </a:r>
            <a:r>
              <a:rPr lang="sr-Cyrl-RS" dirty="0" smtClean="0">
                <a:latin typeface="Georgia" pitchFamily="18" charset="0"/>
              </a:rPr>
              <a:t>сати</a:t>
            </a:r>
            <a:r>
              <a:rPr lang="hr-HR" dirty="0" smtClean="0">
                <a:latin typeface="Georgia" pitchFamily="18" charset="0"/>
              </a:rPr>
              <a:t>.</a:t>
            </a:r>
            <a:endParaRPr lang="sr-Latn-CS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85763" y="396875"/>
            <a:ext cx="8229600" cy="6272213"/>
          </a:xfrm>
        </p:spPr>
        <p:txBody>
          <a:bodyPr/>
          <a:lstStyle/>
          <a:p>
            <a:pPr eaLnBrk="1" hangingPunct="1">
              <a:buClr>
                <a:srgbClr val="663300"/>
              </a:buClr>
              <a:buFont typeface="Wingdings" pitchFamily="2" charset="2"/>
              <a:buNone/>
            </a:pPr>
            <a:r>
              <a:rPr lang="en-US" sz="2800" dirty="0" smtClean="0">
                <a:solidFill>
                  <a:srgbClr val="663300"/>
                </a:solidFill>
                <a:latin typeface="Arial Unicode MS" pitchFamily="34" charset="-128"/>
              </a:rPr>
              <a:t>	</a:t>
            </a:r>
          </a:p>
          <a:p>
            <a:pPr eaLnBrk="1" hangingPunct="1">
              <a:buClr>
                <a:srgbClr val="663300"/>
              </a:buClr>
              <a:buFont typeface="Wingdings" pitchFamily="2" charset="2"/>
              <a:buNone/>
            </a:pPr>
            <a:r>
              <a:rPr lang="en-US" sz="2800" dirty="0" smtClean="0">
                <a:solidFill>
                  <a:srgbClr val="663300"/>
                </a:solidFill>
                <a:latin typeface="Arial Unicode MS" pitchFamily="34" charset="-128"/>
              </a:rPr>
              <a:t>	    </a:t>
            </a:r>
            <a:r>
              <a:rPr lang="en-US" sz="2400" dirty="0" smtClean="0">
                <a:solidFill>
                  <a:srgbClr val="663300"/>
                </a:solidFill>
                <a:latin typeface="Arial Unicode MS" pitchFamily="34" charset="-128"/>
              </a:rPr>
              <a:t>		</a:t>
            </a:r>
          </a:p>
          <a:p>
            <a:pPr algn="ctr" eaLnBrk="1" hangingPunct="1">
              <a:buClr>
                <a:srgbClr val="663300"/>
              </a:buClr>
              <a:buFont typeface="Wingdings" pitchFamily="2" charset="2"/>
              <a:buNone/>
            </a:pPr>
            <a:endParaRPr lang="en-US" sz="2400" dirty="0" smtClean="0">
              <a:solidFill>
                <a:srgbClr val="663300"/>
              </a:solidFill>
              <a:latin typeface="Arial Unicode MS" pitchFamily="34" charset="-128"/>
            </a:endParaRPr>
          </a:p>
          <a:p>
            <a:pPr eaLnBrk="1" hangingPunct="1">
              <a:buClr>
                <a:srgbClr val="663300"/>
              </a:buClr>
              <a:buFont typeface="Wingdings" pitchFamily="2" charset="2"/>
              <a:buNone/>
            </a:pPr>
            <a:endParaRPr lang="sr-Latn-CS" sz="2400" i="1" dirty="0" smtClean="0">
              <a:solidFill>
                <a:srgbClr val="663300"/>
              </a:solidFill>
              <a:latin typeface="Arial Unicode MS" pitchFamily="34" charset="-128"/>
            </a:endParaRPr>
          </a:p>
          <a:p>
            <a:pPr eaLnBrk="1" hangingPunct="1">
              <a:buClr>
                <a:srgbClr val="663300"/>
              </a:buClr>
              <a:buFont typeface="Wingdings" pitchFamily="2" charset="2"/>
              <a:buNone/>
            </a:pPr>
            <a:endParaRPr lang="en-US" sz="2400" i="1" dirty="0" smtClean="0">
              <a:solidFill>
                <a:srgbClr val="663300"/>
              </a:solidFill>
              <a:latin typeface="Arial Unicode MS" pitchFamily="34" charset="-128"/>
            </a:endParaRPr>
          </a:p>
        </p:txBody>
      </p:sp>
      <p:sp>
        <p:nvSpPr>
          <p:cNvPr id="12300" name="TextBox 9"/>
          <p:cNvSpPr txBox="1">
            <a:spLocks noChangeArrowheads="1"/>
          </p:cNvSpPr>
          <p:nvPr/>
        </p:nvSpPr>
        <p:spPr bwMode="auto">
          <a:xfrm>
            <a:off x="381000" y="1282700"/>
            <a:ext cx="4800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sr-Latn-CS"/>
          </a:p>
        </p:txBody>
      </p:sp>
      <p:sp>
        <p:nvSpPr>
          <p:cNvPr id="20493" name="Rectangle 1"/>
          <p:cNvSpPr>
            <a:spLocks noChangeArrowheads="1"/>
          </p:cNvSpPr>
          <p:nvPr/>
        </p:nvSpPr>
        <p:spPr bwMode="auto">
          <a:xfrm>
            <a:off x="489992" y="1076525"/>
            <a:ext cx="8164016" cy="61555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r>
              <a:rPr lang="sr-Cyrl-RS" sz="2000" b="1" i="1" dirty="0" smtClean="0">
                <a:latin typeface="Georgia" pitchFamily="18" charset="0"/>
                <a:cs typeface="Times New Roman" pitchFamily="18" charset="0"/>
              </a:rPr>
              <a:t>Златно</a:t>
            </a:r>
            <a:r>
              <a:rPr lang="hr-HR" sz="2000" b="1" i="1" dirty="0" smtClean="0">
                <a:latin typeface="Georgia" pitchFamily="18" charset="0"/>
                <a:cs typeface="Times New Roman" pitchFamily="18" charset="0"/>
              </a:rPr>
              <a:t> </a:t>
            </a:r>
            <a:r>
              <a:rPr lang="sr-Cyrl-RS" sz="2000" b="1" i="1" dirty="0" smtClean="0">
                <a:latin typeface="Georgia" pitchFamily="18" charset="0"/>
                <a:cs typeface="Times New Roman" pitchFamily="18" charset="0"/>
              </a:rPr>
              <a:t>правило</a:t>
            </a:r>
            <a:r>
              <a:rPr lang="hr-HR" sz="2000" i="1" dirty="0" smtClean="0">
                <a:latin typeface="Georgia" pitchFamily="18" charset="0"/>
                <a:cs typeface="Times New Roman" pitchFamily="18" charset="0"/>
              </a:rPr>
              <a:t>: </a:t>
            </a:r>
            <a:r>
              <a:rPr lang="sr-Cyrl-RS" sz="2000" i="1" dirty="0" smtClean="0">
                <a:latin typeface="Georgia" pitchFamily="18" charset="0"/>
                <a:cs typeface="Times New Roman" pitchFamily="18" charset="0"/>
              </a:rPr>
              <a:t>слушај</a:t>
            </a:r>
            <a:r>
              <a:rPr lang="hr-HR" sz="2000" i="1" dirty="0" smtClean="0">
                <a:latin typeface="Georgia" pitchFamily="18" charset="0"/>
                <a:cs typeface="Times New Roman" pitchFamily="18" charset="0"/>
              </a:rPr>
              <a:t> </a:t>
            </a:r>
            <a:r>
              <a:rPr lang="sr-Cyrl-RS" sz="2000" i="1" dirty="0" smtClean="0">
                <a:latin typeface="Georgia" pitchFamily="18" charset="0"/>
                <a:cs typeface="Times New Roman" pitchFamily="18" charset="0"/>
              </a:rPr>
              <a:t>друге</a:t>
            </a:r>
            <a:r>
              <a:rPr lang="hr-HR" sz="2000" i="1" dirty="0" smtClean="0">
                <a:latin typeface="Georgia" pitchFamily="18" charset="0"/>
                <a:cs typeface="Times New Roman" pitchFamily="18" charset="0"/>
              </a:rPr>
              <a:t> </a:t>
            </a:r>
            <a:r>
              <a:rPr lang="sr-Cyrl-RS" sz="2000" i="1" dirty="0" smtClean="0">
                <a:latin typeface="Georgia" pitchFamily="18" charset="0"/>
                <a:cs typeface="Times New Roman" pitchFamily="18" charset="0"/>
              </a:rPr>
              <a:t>онако</a:t>
            </a:r>
            <a:r>
              <a:rPr lang="hr-HR" sz="2000" i="1" dirty="0" smtClean="0">
                <a:latin typeface="Georgia" pitchFamily="18" charset="0"/>
                <a:cs typeface="Times New Roman" pitchFamily="18" charset="0"/>
              </a:rPr>
              <a:t> </a:t>
            </a:r>
            <a:r>
              <a:rPr lang="sr-Cyrl-RS" sz="2000" i="1" dirty="0" smtClean="0">
                <a:latin typeface="Georgia" pitchFamily="18" charset="0"/>
                <a:cs typeface="Times New Roman" pitchFamily="18" charset="0"/>
              </a:rPr>
              <a:t>како</a:t>
            </a:r>
            <a:r>
              <a:rPr lang="hr-HR" sz="2000" i="1" dirty="0" smtClean="0">
                <a:latin typeface="Georgia" pitchFamily="18" charset="0"/>
                <a:cs typeface="Times New Roman" pitchFamily="18" charset="0"/>
              </a:rPr>
              <a:t> </a:t>
            </a:r>
            <a:r>
              <a:rPr lang="sr-Cyrl-RS" sz="2000" i="1" dirty="0" smtClean="0">
                <a:latin typeface="Georgia" pitchFamily="18" charset="0"/>
                <a:cs typeface="Times New Roman" pitchFamily="18" charset="0"/>
              </a:rPr>
              <a:t>желиш</a:t>
            </a:r>
            <a:r>
              <a:rPr lang="hr-HR" sz="2000" i="1" dirty="0" smtClean="0">
                <a:latin typeface="Georgia" pitchFamily="18" charset="0"/>
                <a:cs typeface="Times New Roman" pitchFamily="18" charset="0"/>
              </a:rPr>
              <a:t> </a:t>
            </a:r>
            <a:r>
              <a:rPr lang="sr-Cyrl-RS" sz="2000" i="1" dirty="0" smtClean="0">
                <a:latin typeface="Georgia" pitchFamily="18" charset="0"/>
                <a:cs typeface="Times New Roman" pitchFamily="18" charset="0"/>
              </a:rPr>
              <a:t>да</a:t>
            </a:r>
            <a:r>
              <a:rPr lang="hr-HR" sz="2000" i="1" dirty="0" smtClean="0">
                <a:latin typeface="Georgia" pitchFamily="18" charset="0"/>
                <a:cs typeface="Times New Roman" pitchFamily="18" charset="0"/>
              </a:rPr>
              <a:t> </a:t>
            </a:r>
            <a:r>
              <a:rPr lang="sr-Cyrl-RS" sz="2000" i="1" dirty="0" smtClean="0">
                <a:latin typeface="Georgia" pitchFamily="18" charset="0"/>
                <a:cs typeface="Times New Roman" pitchFamily="18" charset="0"/>
              </a:rPr>
              <a:t>други</a:t>
            </a:r>
            <a:r>
              <a:rPr lang="hr-HR" sz="2000" i="1" dirty="0" smtClean="0">
                <a:latin typeface="Georgia" pitchFamily="18" charset="0"/>
                <a:cs typeface="Times New Roman" pitchFamily="18" charset="0"/>
              </a:rPr>
              <a:t> </a:t>
            </a:r>
            <a:r>
              <a:rPr lang="sr-Cyrl-RS" sz="2000" i="1" dirty="0" smtClean="0">
                <a:latin typeface="Georgia" pitchFamily="18" charset="0"/>
                <a:cs typeface="Times New Roman" pitchFamily="18" charset="0"/>
              </a:rPr>
              <a:t>слушају</a:t>
            </a:r>
            <a:r>
              <a:rPr lang="hr-HR" sz="2000" i="1" dirty="0" smtClean="0">
                <a:latin typeface="Georgia" pitchFamily="18" charset="0"/>
                <a:cs typeface="Times New Roman" pitchFamily="18" charset="0"/>
              </a:rPr>
              <a:t> </a:t>
            </a:r>
            <a:r>
              <a:rPr lang="sr-Cyrl-RS" sz="2000" i="1" dirty="0" smtClean="0">
                <a:latin typeface="Georgia" pitchFamily="18" charset="0"/>
                <a:cs typeface="Times New Roman" pitchFamily="18" charset="0"/>
              </a:rPr>
              <a:t>тебе</a:t>
            </a:r>
            <a:r>
              <a:rPr lang="hr-HR" sz="2000" i="1" dirty="0" smtClean="0">
                <a:latin typeface="Georgia" pitchFamily="18" charset="0"/>
                <a:cs typeface="Times New Roman" pitchFamily="18" charset="0"/>
              </a:rPr>
              <a:t>.</a:t>
            </a:r>
            <a:endParaRPr lang="hr-HR" sz="3600" dirty="0">
              <a:latin typeface="Georgia" pitchFamily="18" charset="0"/>
            </a:endParaRPr>
          </a:p>
        </p:txBody>
      </p:sp>
      <p:sp>
        <p:nvSpPr>
          <p:cNvPr id="20494" name="TextBox 10"/>
          <p:cNvSpPr txBox="1">
            <a:spLocks noChangeArrowheads="1"/>
          </p:cNvSpPr>
          <p:nvPr/>
        </p:nvSpPr>
        <p:spPr bwMode="auto">
          <a:xfrm>
            <a:off x="190500" y="2349500"/>
            <a:ext cx="87122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sr-Cyrl-RS" sz="2000" b="1" dirty="0" smtClean="0">
                <a:latin typeface="Georgia" pitchFamily="18" charset="0"/>
              </a:rPr>
              <a:t>усмерите</a:t>
            </a:r>
            <a:r>
              <a:rPr lang="sr-Latn-CS" sz="2000" b="1" dirty="0" smtClean="0">
                <a:latin typeface="Georgia" pitchFamily="18" charset="0"/>
              </a:rPr>
              <a:t> </a:t>
            </a:r>
            <a:r>
              <a:rPr lang="sr-Cyrl-RS" sz="2000" b="1" dirty="0" smtClean="0">
                <a:latin typeface="Georgia" pitchFamily="18" charset="0"/>
              </a:rPr>
              <a:t>пажњу</a:t>
            </a:r>
            <a:r>
              <a:rPr lang="sr-Latn-CS" sz="2000" b="1" dirty="0" smtClean="0">
                <a:latin typeface="Georgia" pitchFamily="18" charset="0"/>
              </a:rPr>
              <a:t> </a:t>
            </a:r>
            <a:r>
              <a:rPr lang="sr-Cyrl-RS" sz="2000" b="1" dirty="0" smtClean="0">
                <a:latin typeface="Georgia" pitchFamily="18" charset="0"/>
              </a:rPr>
              <a:t>на</a:t>
            </a:r>
            <a:r>
              <a:rPr lang="sr-Latn-CS" sz="2000" b="1" dirty="0" smtClean="0">
                <a:latin typeface="Georgia" pitchFamily="18" charset="0"/>
              </a:rPr>
              <a:t> </a:t>
            </a:r>
            <a:r>
              <a:rPr lang="sr-Cyrl-RS" sz="2000" b="1" dirty="0" smtClean="0">
                <a:latin typeface="Georgia" pitchFamily="18" charset="0"/>
              </a:rPr>
              <a:t>садржај</a:t>
            </a:r>
            <a:r>
              <a:rPr lang="sr-Latn-CS" sz="2000" b="1" dirty="0" smtClean="0">
                <a:latin typeface="Georgia" pitchFamily="18" charset="0"/>
              </a:rPr>
              <a:t> </a:t>
            </a:r>
            <a:r>
              <a:rPr lang="sr-Cyrl-RS" sz="2000" b="1" dirty="0" smtClean="0">
                <a:latin typeface="Georgia" pitchFamily="18" charset="0"/>
              </a:rPr>
              <a:t>изговореног</a:t>
            </a:r>
            <a:r>
              <a:rPr lang="sr-Latn-CS" sz="2000" b="1" dirty="0" smtClean="0">
                <a:latin typeface="Georgia" pitchFamily="18" charset="0"/>
              </a:rPr>
              <a:t> </a:t>
            </a:r>
            <a:r>
              <a:rPr lang="sr-Latn-CS" sz="2000" b="1" dirty="0">
                <a:latin typeface="Georgia" pitchFamily="18" charset="0"/>
              </a:rPr>
              <a:t>- </a:t>
            </a:r>
            <a:r>
              <a:rPr lang="sr-Cyrl-RS" sz="2000" dirty="0" smtClean="0">
                <a:latin typeface="Georgia" pitchFamily="18" charset="0"/>
              </a:rPr>
              <a:t>пратите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dirty="0" smtClean="0">
                <a:latin typeface="Georgia" pitchFamily="18" charset="0"/>
              </a:rPr>
              <a:t>ток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dirty="0" smtClean="0">
                <a:latin typeface="Georgia" pitchFamily="18" charset="0"/>
              </a:rPr>
              <a:t>својих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dirty="0" smtClean="0">
                <a:latin typeface="Georgia" pitchFamily="18" charset="0"/>
              </a:rPr>
              <a:t>мисли</a:t>
            </a:r>
            <a:r>
              <a:rPr lang="sr-Latn-CS" sz="2000" dirty="0" smtClean="0">
                <a:latin typeface="Georgia" pitchFamily="18" charset="0"/>
              </a:rPr>
              <a:t> (</a:t>
            </a:r>
            <a:r>
              <a:rPr lang="sr-Cyrl-RS" sz="2000" dirty="0" smtClean="0">
                <a:latin typeface="Georgia" pitchFamily="18" charset="0"/>
              </a:rPr>
              <a:t>да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dirty="0" smtClean="0">
                <a:latin typeface="Georgia" pitchFamily="18" charset="0"/>
              </a:rPr>
              <a:t>ли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dirty="0" smtClean="0">
                <a:latin typeface="Georgia" pitchFamily="18" charset="0"/>
              </a:rPr>
              <a:t>сте</a:t>
            </a:r>
            <a:r>
              <a:rPr lang="sr-Latn-CS" sz="2000" dirty="0" smtClean="0">
                <a:latin typeface="Georgia" pitchFamily="18" charset="0"/>
              </a:rPr>
              <a:t> “</a:t>
            </a:r>
            <a:r>
              <a:rPr lang="sr-Cyrl-RS" sz="2000" dirty="0" smtClean="0">
                <a:latin typeface="Georgia" pitchFamily="18" charset="0"/>
              </a:rPr>
              <a:t>одлутали</a:t>
            </a:r>
            <a:r>
              <a:rPr lang="sr-Latn-CS" sz="2000" dirty="0" smtClean="0">
                <a:latin typeface="Georgia" pitchFamily="18" charset="0"/>
              </a:rPr>
              <a:t>”)</a:t>
            </a:r>
            <a:endParaRPr lang="sr-Latn-CS" sz="2000" dirty="0">
              <a:latin typeface="Georgia" pitchFamily="18" charset="0"/>
            </a:endParaRPr>
          </a:p>
          <a:p>
            <a:pPr marL="457200" indent="-457200">
              <a:buFontTx/>
              <a:buAutoNum type="arabicPeriod"/>
            </a:pPr>
            <a:r>
              <a:rPr lang="sr-Cyrl-RS" sz="2000" b="1" dirty="0" smtClean="0">
                <a:latin typeface="Georgia" pitchFamily="18" charset="0"/>
              </a:rPr>
              <a:t>активно</a:t>
            </a:r>
            <a:r>
              <a:rPr lang="sr-Latn-CS" sz="2000" b="1" dirty="0" smtClean="0">
                <a:latin typeface="Georgia" pitchFamily="18" charset="0"/>
              </a:rPr>
              <a:t> </a:t>
            </a:r>
            <a:r>
              <a:rPr lang="sr-Cyrl-RS" sz="2000" b="1" dirty="0" smtClean="0">
                <a:latin typeface="Georgia" pitchFamily="18" charset="0"/>
              </a:rPr>
              <a:t>се</a:t>
            </a:r>
            <a:r>
              <a:rPr lang="sr-Latn-CS" sz="2000" b="1" dirty="0" smtClean="0">
                <a:latin typeface="Georgia" pitchFamily="18" charset="0"/>
              </a:rPr>
              <a:t> </a:t>
            </a:r>
            <a:r>
              <a:rPr lang="sr-Cyrl-RS" sz="2000" b="1" dirty="0" smtClean="0">
                <a:latin typeface="Georgia" pitchFamily="18" charset="0"/>
              </a:rPr>
              <a:t>укључите</a:t>
            </a:r>
            <a:r>
              <a:rPr lang="sr-Latn-CS" sz="2000" b="1" dirty="0" smtClean="0">
                <a:latin typeface="Georgia" pitchFamily="18" charset="0"/>
              </a:rPr>
              <a:t> </a:t>
            </a:r>
            <a:r>
              <a:rPr lang="sr-Cyrl-RS" sz="2000" b="1" dirty="0" smtClean="0">
                <a:latin typeface="Georgia" pitchFamily="18" charset="0"/>
              </a:rPr>
              <a:t>у</a:t>
            </a:r>
            <a:r>
              <a:rPr lang="sr-Latn-CS" sz="2000" b="1" dirty="0" smtClean="0">
                <a:latin typeface="Georgia" pitchFamily="18" charset="0"/>
              </a:rPr>
              <a:t> </a:t>
            </a:r>
            <a:r>
              <a:rPr lang="sr-Cyrl-RS" sz="2000" b="1" dirty="0" smtClean="0">
                <a:latin typeface="Georgia" pitchFamily="18" charset="0"/>
              </a:rPr>
              <a:t>разговор</a:t>
            </a:r>
            <a:r>
              <a:rPr lang="sr-Latn-CS" sz="2000" b="1" dirty="0" smtClean="0">
                <a:latin typeface="Georgia" pitchFamily="18" charset="0"/>
              </a:rPr>
              <a:t>: </a:t>
            </a:r>
            <a:r>
              <a:rPr lang="sr-Cyrl-RS" sz="2000" dirty="0" smtClean="0">
                <a:latin typeface="Georgia" pitchFamily="18" charset="0"/>
              </a:rPr>
              <a:t>постављајте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u="sng" dirty="0" smtClean="0">
                <a:latin typeface="Georgia" pitchFamily="18" charset="0"/>
              </a:rPr>
              <a:t>питања</a:t>
            </a:r>
            <a:r>
              <a:rPr lang="sr-Latn-CS" sz="2000" dirty="0" smtClean="0">
                <a:latin typeface="Georgia" pitchFamily="18" charset="0"/>
              </a:rPr>
              <a:t>, </a:t>
            </a:r>
            <a:r>
              <a:rPr lang="sr-Cyrl-RS" sz="2000" dirty="0" smtClean="0">
                <a:latin typeface="Georgia" pitchFamily="18" charset="0"/>
              </a:rPr>
              <a:t>тражите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u="sng" dirty="0" smtClean="0">
                <a:latin typeface="Georgia" pitchFamily="18" charset="0"/>
              </a:rPr>
              <a:t>појашњења</a:t>
            </a:r>
            <a:r>
              <a:rPr lang="sr-Latn-CS" sz="2000" dirty="0" smtClean="0">
                <a:latin typeface="Georgia" pitchFamily="18" charset="0"/>
              </a:rPr>
              <a:t>, </a:t>
            </a:r>
            <a:r>
              <a:rPr lang="sr-Cyrl-RS" sz="2000" dirty="0" smtClean="0">
                <a:latin typeface="Georgia" pitchFamily="18" charset="0"/>
              </a:rPr>
              <a:t>постављајте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u="sng" dirty="0" smtClean="0">
                <a:latin typeface="Georgia" pitchFamily="18" charset="0"/>
              </a:rPr>
              <a:t>питања</a:t>
            </a:r>
            <a:r>
              <a:rPr lang="sr-Latn-CS" sz="2000" u="sng" dirty="0" smtClean="0">
                <a:latin typeface="Georgia" pitchFamily="18" charset="0"/>
              </a:rPr>
              <a:t> </a:t>
            </a:r>
            <a:r>
              <a:rPr lang="sr-Cyrl-RS" sz="2000" u="sng" dirty="0" smtClean="0">
                <a:latin typeface="Georgia" pitchFamily="18" charset="0"/>
              </a:rPr>
              <a:t>отвореног</a:t>
            </a:r>
            <a:r>
              <a:rPr lang="sr-Latn-CS" sz="2000" u="sng" dirty="0" smtClean="0">
                <a:latin typeface="Georgia" pitchFamily="18" charset="0"/>
              </a:rPr>
              <a:t> </a:t>
            </a:r>
            <a:r>
              <a:rPr lang="sr-Cyrl-RS" sz="2000" u="sng" dirty="0" smtClean="0">
                <a:latin typeface="Georgia" pitchFamily="18" charset="0"/>
              </a:rPr>
              <a:t>типа</a:t>
            </a:r>
            <a:r>
              <a:rPr lang="sr-Latn-CS" sz="2000" u="sng" dirty="0" smtClean="0">
                <a:latin typeface="Georgia" pitchFamily="18" charset="0"/>
              </a:rPr>
              <a:t> </a:t>
            </a:r>
            <a:r>
              <a:rPr lang="sr-Latn-CS" sz="2000" dirty="0" smtClean="0">
                <a:latin typeface="Georgia" pitchFamily="18" charset="0"/>
              </a:rPr>
              <a:t>(</a:t>
            </a:r>
            <a:r>
              <a:rPr lang="sr-Cyrl-RS" sz="2000" dirty="0" smtClean="0">
                <a:latin typeface="Georgia" pitchFamily="18" charset="0"/>
              </a:rPr>
              <a:t>шта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dirty="0" smtClean="0">
                <a:latin typeface="Georgia" pitchFamily="18" charset="0"/>
              </a:rPr>
              <a:t>ви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dirty="0" smtClean="0">
                <a:latin typeface="Georgia" pitchFamily="18" charset="0"/>
              </a:rPr>
              <a:t>мислите</a:t>
            </a:r>
            <a:r>
              <a:rPr lang="sr-Latn-CS" sz="2000" dirty="0" smtClean="0">
                <a:latin typeface="Georgia" pitchFamily="18" charset="0"/>
              </a:rPr>
              <a:t>?..)</a:t>
            </a:r>
            <a:endParaRPr lang="sr-Latn-CS" sz="2000" dirty="0">
              <a:latin typeface="Georgia" pitchFamily="18" charset="0"/>
            </a:endParaRPr>
          </a:p>
          <a:p>
            <a:pPr marL="457200" indent="-457200">
              <a:buFontTx/>
              <a:buAutoNum type="arabicPeriod"/>
            </a:pPr>
            <a:r>
              <a:rPr lang="sr-Cyrl-RS" sz="2000" b="1" dirty="0" smtClean="0">
                <a:latin typeface="Georgia" pitchFamily="18" charset="0"/>
              </a:rPr>
              <a:t>не</a:t>
            </a:r>
            <a:r>
              <a:rPr lang="sr-Latn-CS" sz="2000" b="1" dirty="0" smtClean="0">
                <a:latin typeface="Georgia" pitchFamily="18" charset="0"/>
              </a:rPr>
              <a:t> </a:t>
            </a:r>
            <a:r>
              <a:rPr lang="sr-Cyrl-RS" sz="2000" b="1" dirty="0" smtClean="0">
                <a:latin typeface="Georgia" pitchFamily="18" charset="0"/>
              </a:rPr>
              <a:t>прекидајте</a:t>
            </a:r>
            <a:r>
              <a:rPr lang="sr-Latn-CS" sz="2000" b="1" dirty="0" smtClean="0">
                <a:latin typeface="Georgia" pitchFamily="18" charset="0"/>
              </a:rPr>
              <a:t> </a:t>
            </a:r>
            <a:r>
              <a:rPr lang="sr-Cyrl-RS" sz="2000" b="1" dirty="0" smtClean="0">
                <a:latin typeface="Georgia" pitchFamily="18" charset="0"/>
              </a:rPr>
              <a:t>саговорника</a:t>
            </a:r>
            <a:endParaRPr lang="sr-Latn-CS" sz="2000" b="1" dirty="0">
              <a:latin typeface="Georgia" pitchFamily="18" charset="0"/>
            </a:endParaRPr>
          </a:p>
          <a:p>
            <a:pPr marL="457200" indent="-457200">
              <a:buFontTx/>
              <a:buAutoNum type="arabicPeriod"/>
            </a:pPr>
            <a:r>
              <a:rPr lang="sr-Cyrl-RS" sz="2000" b="1" dirty="0" smtClean="0">
                <a:latin typeface="Georgia" pitchFamily="18" charset="0"/>
              </a:rPr>
              <a:t>не</a:t>
            </a:r>
            <a:r>
              <a:rPr lang="sr-Latn-CS" sz="2000" b="1" dirty="0" smtClean="0">
                <a:latin typeface="Georgia" pitchFamily="18" charset="0"/>
              </a:rPr>
              <a:t> </a:t>
            </a:r>
            <a:r>
              <a:rPr lang="sr-Cyrl-RS" sz="2000" b="1" dirty="0" smtClean="0">
                <a:latin typeface="Georgia" pitchFamily="18" charset="0"/>
              </a:rPr>
              <a:t>осуђујте</a:t>
            </a:r>
            <a:r>
              <a:rPr lang="sr-Latn-CS" sz="2000" b="1" dirty="0" smtClean="0">
                <a:latin typeface="Georgia" pitchFamily="18" charset="0"/>
              </a:rPr>
              <a:t>, </a:t>
            </a:r>
            <a:r>
              <a:rPr lang="sr-Cyrl-RS" sz="2000" b="1" dirty="0" smtClean="0">
                <a:latin typeface="Georgia" pitchFamily="18" charset="0"/>
              </a:rPr>
              <a:t>не</a:t>
            </a:r>
            <a:r>
              <a:rPr lang="sr-Latn-CS" sz="2000" b="1" dirty="0" smtClean="0">
                <a:latin typeface="Georgia" pitchFamily="18" charset="0"/>
              </a:rPr>
              <a:t> </a:t>
            </a:r>
            <a:r>
              <a:rPr lang="sr-Cyrl-RS" sz="2000" b="1" dirty="0" smtClean="0">
                <a:latin typeface="Georgia" pitchFamily="18" charset="0"/>
              </a:rPr>
              <a:t>етикетирајте</a:t>
            </a:r>
            <a:endParaRPr lang="sr-Latn-CS" sz="2000" b="1" dirty="0">
              <a:latin typeface="Georgia" pitchFamily="18" charset="0"/>
            </a:endParaRPr>
          </a:p>
          <a:p>
            <a:pPr marL="457200" indent="-457200">
              <a:buFontTx/>
              <a:buAutoNum type="arabicPeriod"/>
            </a:pPr>
            <a:r>
              <a:rPr lang="sr-Cyrl-RS" sz="2000" b="1" dirty="0" smtClean="0">
                <a:latin typeface="Georgia" pitchFamily="18" charset="0"/>
              </a:rPr>
              <a:t>не</a:t>
            </a:r>
            <a:r>
              <a:rPr lang="sr-Latn-CS" sz="2000" b="1" dirty="0" smtClean="0">
                <a:latin typeface="Georgia" pitchFamily="18" charset="0"/>
              </a:rPr>
              <a:t> </a:t>
            </a:r>
            <a:r>
              <a:rPr lang="sr-Cyrl-RS" sz="2000" b="1" dirty="0" smtClean="0">
                <a:latin typeface="Georgia" pitchFamily="18" charset="0"/>
              </a:rPr>
              <a:t>читајте</a:t>
            </a:r>
            <a:r>
              <a:rPr lang="sr-Latn-CS" sz="2000" b="1" dirty="0" smtClean="0">
                <a:latin typeface="Georgia" pitchFamily="18" charset="0"/>
              </a:rPr>
              <a:t> </a:t>
            </a:r>
            <a:r>
              <a:rPr lang="sr-Cyrl-RS" sz="2000" b="1" dirty="0" smtClean="0">
                <a:latin typeface="Georgia" pitchFamily="18" charset="0"/>
              </a:rPr>
              <a:t>мисли</a:t>
            </a:r>
            <a:r>
              <a:rPr lang="sr-Latn-CS" sz="2000" b="1" dirty="0" smtClean="0">
                <a:latin typeface="Georgia" pitchFamily="18" charset="0"/>
              </a:rPr>
              <a:t> </a:t>
            </a:r>
            <a:endParaRPr lang="sr-Latn-CS" sz="2000" b="1" dirty="0">
              <a:latin typeface="Georgia" pitchFamily="18" charset="0"/>
            </a:endParaRPr>
          </a:p>
          <a:p>
            <a:pPr marL="457200" indent="-457200">
              <a:buFontTx/>
              <a:buAutoNum type="arabicPeriod"/>
            </a:pPr>
            <a:r>
              <a:rPr lang="sr-Cyrl-RS" sz="2000" b="1" dirty="0" smtClean="0">
                <a:latin typeface="Georgia" pitchFamily="18" charset="0"/>
              </a:rPr>
              <a:t>парафразирајте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Latn-CS" sz="2000" dirty="0">
                <a:latin typeface="Georgia" pitchFamily="18" charset="0"/>
              </a:rPr>
              <a:t>– </a:t>
            </a:r>
            <a:r>
              <a:rPr lang="sr-Latn-CS" sz="2000" dirty="0" smtClean="0">
                <a:latin typeface="Georgia" pitchFamily="18" charset="0"/>
              </a:rPr>
              <a:t>“</a:t>
            </a:r>
            <a:r>
              <a:rPr lang="sr-Cyrl-RS" sz="2000" dirty="0" smtClean="0">
                <a:latin typeface="Georgia" pitchFamily="18" charset="0"/>
              </a:rPr>
              <a:t>Ако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dirty="0" smtClean="0">
                <a:latin typeface="Georgia" pitchFamily="18" charset="0"/>
              </a:rPr>
              <a:t>сам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dirty="0" smtClean="0">
                <a:latin typeface="Georgia" pitchFamily="18" charset="0"/>
              </a:rPr>
              <a:t>добро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dirty="0" smtClean="0">
                <a:latin typeface="Georgia" pitchFamily="18" charset="0"/>
              </a:rPr>
              <a:t>разумео</a:t>
            </a:r>
            <a:r>
              <a:rPr lang="sr-Latn-CS" sz="2000" dirty="0" smtClean="0">
                <a:latin typeface="Georgia" pitchFamily="18" charset="0"/>
              </a:rPr>
              <a:t>...”</a:t>
            </a:r>
            <a:endParaRPr lang="sr-Latn-CS" sz="2000" dirty="0">
              <a:latin typeface="Georgia" pitchFamily="18" charset="0"/>
            </a:endParaRPr>
          </a:p>
          <a:p>
            <a:pPr marL="457200" indent="-457200">
              <a:buFontTx/>
              <a:buAutoNum type="arabicPeriod"/>
            </a:pPr>
            <a:r>
              <a:rPr lang="sr-Cyrl-RS" sz="2000" b="1" dirty="0" smtClean="0">
                <a:latin typeface="Georgia" pitchFamily="18" charset="0"/>
              </a:rPr>
              <a:t>сумирајте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b="1" dirty="0" smtClean="0">
                <a:latin typeface="Georgia" pitchFamily="18" charset="0"/>
              </a:rPr>
              <a:t>и</a:t>
            </a:r>
            <a:r>
              <a:rPr lang="sr-Latn-CS" sz="2000" b="1" dirty="0" smtClean="0">
                <a:latin typeface="Georgia" pitchFamily="18" charset="0"/>
              </a:rPr>
              <a:t> </a:t>
            </a:r>
            <a:r>
              <a:rPr lang="sr-Cyrl-RS" sz="2000" b="1" dirty="0" smtClean="0">
                <a:latin typeface="Georgia" pitchFamily="18" charset="0"/>
              </a:rPr>
              <a:t>проверите</a:t>
            </a:r>
            <a:r>
              <a:rPr lang="sr-Latn-CS" sz="2000" b="1" dirty="0" smtClean="0">
                <a:latin typeface="Georgia" pitchFamily="18" charset="0"/>
              </a:rPr>
              <a:t> </a:t>
            </a:r>
            <a:r>
              <a:rPr lang="sr-Latn-CS" sz="2000" dirty="0">
                <a:latin typeface="Georgia" pitchFamily="18" charset="0"/>
              </a:rPr>
              <a:t>– “ </a:t>
            </a:r>
            <a:r>
              <a:rPr lang="sr-Cyrl-RS" sz="2000" dirty="0" smtClean="0">
                <a:latin typeface="Georgia" pitchFamily="18" charset="0"/>
              </a:rPr>
              <a:t>Ја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dirty="0" smtClean="0">
                <a:latin typeface="Georgia" pitchFamily="18" charset="0"/>
              </a:rPr>
              <a:t>ћу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dirty="0" smtClean="0">
                <a:latin typeface="Georgia" pitchFamily="18" charset="0"/>
              </a:rPr>
              <a:t>бити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dirty="0" smtClean="0">
                <a:latin typeface="Georgia" pitchFamily="18" charset="0"/>
              </a:rPr>
              <a:t>задужен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dirty="0" smtClean="0">
                <a:latin typeface="Georgia" pitchFamily="18" charset="0"/>
              </a:rPr>
              <a:t>за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Latn-CS" sz="2000" dirty="0">
                <a:latin typeface="Georgia" pitchFamily="18" charset="0"/>
              </a:rPr>
              <a:t>...., </a:t>
            </a:r>
            <a:r>
              <a:rPr lang="sr-Cyrl-RS" sz="2000" dirty="0" smtClean="0">
                <a:latin typeface="Georgia" pitchFamily="18" charset="0"/>
              </a:rPr>
              <a:t>ти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dirty="0" smtClean="0">
                <a:latin typeface="Georgia" pitchFamily="18" charset="0"/>
              </a:rPr>
              <a:t>за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Latn-CS" sz="2000" dirty="0">
                <a:latin typeface="Georgia" pitchFamily="18" charset="0"/>
              </a:rPr>
              <a:t>..... </a:t>
            </a:r>
            <a:r>
              <a:rPr lang="sr-Cyrl-RS" sz="2000" dirty="0" smtClean="0">
                <a:latin typeface="Georgia" pitchFamily="18" charset="0"/>
              </a:rPr>
              <a:t>Да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dirty="0" smtClean="0">
                <a:latin typeface="Georgia" pitchFamily="18" charset="0"/>
              </a:rPr>
              <a:t>ли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dirty="0" smtClean="0">
                <a:latin typeface="Georgia" pitchFamily="18" charset="0"/>
              </a:rPr>
              <a:t>смо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dirty="0" smtClean="0">
                <a:latin typeface="Georgia" pitchFamily="18" charset="0"/>
              </a:rPr>
              <a:t>се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dirty="0" smtClean="0">
                <a:latin typeface="Georgia" pitchFamily="18" charset="0"/>
              </a:rPr>
              <a:t>тако</a:t>
            </a:r>
            <a:r>
              <a:rPr lang="sr-Latn-CS" sz="2000" dirty="0" smtClean="0">
                <a:latin typeface="Georgia" pitchFamily="18" charset="0"/>
              </a:rPr>
              <a:t> </a:t>
            </a:r>
            <a:r>
              <a:rPr lang="sr-Cyrl-RS" sz="2000" dirty="0" smtClean="0">
                <a:latin typeface="Georgia" pitchFamily="18" charset="0"/>
              </a:rPr>
              <a:t>договорили</a:t>
            </a:r>
            <a:r>
              <a:rPr lang="sr-Latn-CS" sz="2000" dirty="0" smtClean="0">
                <a:latin typeface="Georgia" pitchFamily="18" charset="0"/>
              </a:rPr>
              <a:t>?”</a:t>
            </a:r>
            <a:endParaRPr lang="en-US" sz="2000" dirty="0">
              <a:latin typeface="Georg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31640" y="260648"/>
            <a:ext cx="5904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sr-Cyrl-RS" sz="3600" b="1" dirty="0" smtClean="0">
                <a:solidFill>
                  <a:srgbClr val="000066"/>
                </a:solidFill>
                <a:latin typeface="Georgia" pitchFamily="18" charset="0"/>
              </a:rPr>
              <a:t>Слушање</a:t>
            </a:r>
            <a:r>
              <a:rPr lang="sr-Latn-CS" sz="3600" b="1" dirty="0" smtClean="0">
                <a:solidFill>
                  <a:srgbClr val="000066"/>
                </a:solidFill>
                <a:latin typeface="Georgia" pitchFamily="18" charset="0"/>
              </a:rPr>
              <a:t> - </a:t>
            </a:r>
            <a:r>
              <a:rPr lang="sr-Cyrl-RS" sz="3600" b="1" dirty="0" smtClean="0">
                <a:solidFill>
                  <a:srgbClr val="000066"/>
                </a:solidFill>
                <a:latin typeface="Georgia" pitchFamily="18" charset="0"/>
              </a:rPr>
              <a:t>технике</a:t>
            </a:r>
            <a:endParaRPr lang="sr-Latn-CS" sz="3600" b="1" dirty="0" smtClean="0">
              <a:solidFill>
                <a:srgbClr val="000066"/>
              </a:solidFill>
              <a:latin typeface="Georgia" pitchFamily="18" charset="0"/>
            </a:endParaRPr>
          </a:p>
          <a:p>
            <a:endParaRPr lang="en-US" sz="36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4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4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4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4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4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4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4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F630EEA-1AE6-49A8-9784-E8EB45DD24F3}" type="slidenum">
              <a:rPr lang="en-US" smtClean="0"/>
              <a:pPr/>
              <a:t>38</a:t>
            </a:fld>
            <a:endParaRPr lang="en-US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557338"/>
            <a:ext cx="8991600" cy="6337300"/>
          </a:xfrm>
        </p:spPr>
        <p:txBody>
          <a:bodyPr/>
          <a:lstStyle/>
          <a:p>
            <a:pPr marL="1212850" lvl="1" indent="-812800">
              <a:buFont typeface="Wingdings" pitchFamily="2" charset="2"/>
              <a:buNone/>
            </a:pPr>
            <a:r>
              <a:rPr lang="sr-Cyrl-CS" sz="2400" dirty="0" smtClean="0">
                <a:latin typeface="Georgia" pitchFamily="18" charset="0"/>
              </a:rPr>
              <a:t>(самопуздање – самоувереност – асертивност )</a:t>
            </a:r>
          </a:p>
          <a:p>
            <a:pPr marL="812800" indent="-812800" eaLnBrk="1" hangingPunct="1">
              <a:buFont typeface="Wingdings" pitchFamily="2" charset="2"/>
              <a:buChar char="ü"/>
            </a:pPr>
            <a:endParaRPr lang="sr-Cyrl-CS" sz="2600" dirty="0" smtClean="0">
              <a:latin typeface="Georgia" pitchFamily="18" charset="0"/>
            </a:endParaRPr>
          </a:p>
          <a:p>
            <a:pPr marL="900000" lvl="1" indent="-576000">
              <a:buFont typeface="Arial" pitchFamily="34" charset="0"/>
              <a:buChar char="•"/>
            </a:pPr>
            <a:r>
              <a:rPr lang="sr-Cyrl-CS" sz="2400" dirty="0" smtClean="0">
                <a:latin typeface="Georgia" pitchFamily="18" charset="0"/>
              </a:rPr>
              <a:t>непосредно, искрено и на погодан начин изражавање мисли, осећања и уверења</a:t>
            </a:r>
          </a:p>
          <a:p>
            <a:pPr marL="900000" lvl="1" indent="-576000">
              <a:buFont typeface="Arial" pitchFamily="34" charset="0"/>
              <a:buChar char="•"/>
            </a:pPr>
            <a:r>
              <a:rPr lang="sr-Cyrl-CS" sz="2400" dirty="0" smtClean="0">
                <a:latin typeface="Georgia" pitchFamily="18" charset="0"/>
              </a:rPr>
              <a:t>самопоштовање и поштовање других </a:t>
            </a:r>
          </a:p>
          <a:p>
            <a:pPr marL="900000" lvl="1" indent="-576000">
              <a:buFont typeface="Arial" pitchFamily="34" charset="0"/>
              <a:buChar char="•"/>
            </a:pPr>
            <a:r>
              <a:rPr lang="sr-Cyrl-CS" sz="2400" dirty="0" smtClean="0">
                <a:latin typeface="Georgia" pitchFamily="18" charset="0"/>
              </a:rPr>
              <a:t>објективност </a:t>
            </a:r>
          </a:p>
          <a:p>
            <a:pPr marL="900000" lvl="1" indent="-576000">
              <a:buFont typeface="Arial" pitchFamily="34" charset="0"/>
              <a:buChar char="•"/>
            </a:pPr>
            <a:r>
              <a:rPr lang="sr-Cyrl-CS" sz="2400" dirty="0" smtClean="0">
                <a:latin typeface="Georgia" pitchFamily="18" charset="0"/>
              </a:rPr>
              <a:t>прихватање позитивних критика и предлога (бољих решења)</a:t>
            </a:r>
          </a:p>
          <a:p>
            <a:pPr marL="900000" lvl="1" indent="-576000">
              <a:buFont typeface="Arial" pitchFamily="34" charset="0"/>
              <a:buChar char="•"/>
            </a:pPr>
            <a:r>
              <a:rPr lang="sr-Cyrl-CS" sz="2400" dirty="0" smtClean="0">
                <a:latin typeface="Georgia" pitchFamily="18" charset="0"/>
              </a:rPr>
              <a:t>налажење решења које у највећој могућој мери одговара свим странама</a:t>
            </a:r>
          </a:p>
          <a:p>
            <a:pPr marL="812800" indent="-812800" eaLnBrk="1" hangingPunct="1">
              <a:buFont typeface="Wingdings" pitchFamily="2" charset="2"/>
              <a:buChar char="ü"/>
            </a:pPr>
            <a:endParaRPr lang="sr-Cyrl-CS" sz="2600" dirty="0" smtClean="0">
              <a:solidFill>
                <a:srgbClr val="000066"/>
              </a:solidFill>
              <a:latin typeface="Georgia" pitchFamily="18" charset="0"/>
            </a:endParaRPr>
          </a:p>
          <a:p>
            <a:pPr marL="812800" indent="-812800" eaLnBrk="1" hangingPunct="1">
              <a:buFont typeface="Wingdings" pitchFamily="2" charset="2"/>
              <a:buChar char="ü"/>
            </a:pPr>
            <a:endParaRPr lang="sr-Cyrl-CS" sz="2600" dirty="0" smtClean="0">
              <a:latin typeface="Georgia" pitchFamily="18" charset="0"/>
            </a:endParaRPr>
          </a:p>
        </p:txBody>
      </p:sp>
      <p:sp>
        <p:nvSpPr>
          <p:cNvPr id="20484" name="Rectangle 3"/>
          <p:cNvSpPr>
            <a:spLocks noChangeArrowheads="1"/>
          </p:cNvSpPr>
          <p:nvPr/>
        </p:nvSpPr>
        <p:spPr bwMode="auto">
          <a:xfrm>
            <a:off x="395536" y="548680"/>
            <a:ext cx="8281044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r-Cyrl-CS" sz="3600" b="1" dirty="0">
                <a:solidFill>
                  <a:srgbClr val="000066"/>
                </a:solidFill>
                <a:latin typeface="Georgia" pitchFamily="18" charset="0"/>
              </a:rPr>
              <a:t>Позитиван став у комуникацији</a:t>
            </a:r>
          </a:p>
          <a:p>
            <a:endParaRPr lang="en-US" sz="32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B4C6D9B-9925-4A91-A832-92C0C27C6950}" type="slidenum">
              <a:rPr lang="en-US" smtClean="0"/>
              <a:pPr/>
              <a:t>39</a:t>
            </a:fld>
            <a:endParaRPr lang="en-US" smtClean="0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CS" sz="3600" b="1" dirty="0" smtClean="0">
                <a:solidFill>
                  <a:srgbClr val="000066"/>
                </a:solidFill>
                <a:latin typeface="Georgia" pitchFamily="18" charset="0"/>
              </a:rPr>
              <a:t>Негативан став у комуникацији</a:t>
            </a:r>
            <a:endParaRPr lang="en-US" sz="3600" b="1" dirty="0" smtClean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812800" indent="-812800" eaLnBrk="1" hangingPunct="1">
              <a:buFont typeface="Wingdings" pitchFamily="2" charset="2"/>
              <a:buNone/>
            </a:pPr>
            <a:endParaRPr lang="sr-Cyrl-CS" sz="3900" dirty="0" smtClean="0">
              <a:solidFill>
                <a:srgbClr val="FF0000"/>
              </a:solidFill>
            </a:endParaRPr>
          </a:p>
          <a:p>
            <a:pPr marL="504000" indent="-360000" eaLnBrk="1" hangingPunct="1"/>
            <a:r>
              <a:rPr lang="sr-Cyrl-CS" dirty="0" smtClean="0">
                <a:latin typeface="Georgia" pitchFamily="18" charset="0"/>
              </a:rPr>
              <a:t>агресивност</a:t>
            </a:r>
          </a:p>
          <a:p>
            <a:pPr marL="504000" indent="-360000" eaLnBrk="1" hangingPunct="1"/>
            <a:r>
              <a:rPr lang="sr-Cyrl-CS" dirty="0" smtClean="0">
                <a:latin typeface="Georgia" pitchFamily="18" charset="0"/>
              </a:rPr>
              <a:t>повлачење</a:t>
            </a:r>
          </a:p>
          <a:p>
            <a:pPr marL="504000" indent="-360000" eaLnBrk="1" hangingPunct="1"/>
            <a:r>
              <a:rPr lang="sr-Cyrl-CS" dirty="0" smtClean="0">
                <a:latin typeface="Georgia" pitchFamily="18" charset="0"/>
              </a:rPr>
              <a:t>манипулативно понашање</a:t>
            </a:r>
            <a:endParaRPr lang="sr-Latn-CS" dirty="0" smtClean="0">
              <a:latin typeface="Georgia" pitchFamily="18" charset="0"/>
            </a:endParaRPr>
          </a:p>
          <a:p>
            <a:pPr marL="812800" indent="-812800" eaLnBrk="1" hangingPunct="1">
              <a:buFont typeface="Wingdings" pitchFamily="2" charset="2"/>
              <a:buChar char="q"/>
            </a:pPr>
            <a:endParaRPr lang="en-US" dirty="0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solidFill>
                  <a:srgbClr val="000066"/>
                </a:solidFill>
                <a:latin typeface="Georgia" pitchFamily="18" charset="0"/>
              </a:rPr>
              <a:t>Карактеристике</a:t>
            </a:r>
            <a:endParaRPr lang="en-US" b="1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925144"/>
          </a:xfrm>
        </p:spPr>
        <p:txBody>
          <a:bodyPr>
            <a:normAutofit fontScale="92500" lnSpcReduction="10000"/>
          </a:bodyPr>
          <a:lstStyle/>
          <a:p>
            <a:r>
              <a:rPr lang="sr-Cyrl-RS" dirty="0" smtClean="0">
                <a:latin typeface="Georgia" pitchFamily="18" charset="0"/>
              </a:rPr>
              <a:t>двосмерни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процес</a:t>
            </a:r>
            <a:r>
              <a:rPr lang="sr-Latn-CS" dirty="0" smtClean="0">
                <a:latin typeface="Georgia" pitchFamily="18" charset="0"/>
              </a:rPr>
              <a:t> –</a:t>
            </a:r>
            <a:r>
              <a:rPr lang="sr-Cyrl-RS" dirty="0" smtClean="0">
                <a:latin typeface="Georgia" pitchFamily="18" charset="0"/>
              </a:rPr>
              <a:t>размена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информација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између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две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особе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са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различитим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мишљењима</a:t>
            </a:r>
            <a:r>
              <a:rPr lang="sr-Latn-C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емоцијама</a:t>
            </a:r>
            <a:r>
              <a:rPr lang="sr-Latn-C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уверењима</a:t>
            </a:r>
            <a:r>
              <a:rPr lang="en-US" dirty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која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треба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да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нађу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једно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значење</a:t>
            </a:r>
          </a:p>
          <a:p>
            <a:r>
              <a:rPr lang="sr-Cyrl-RS" dirty="0" smtClean="0">
                <a:latin typeface="Georgia" pitchFamily="18" charset="0"/>
              </a:rPr>
              <a:t>одвија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се нон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стоп - природно</a:t>
            </a:r>
            <a:r>
              <a:rPr lang="it-IT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стање</a:t>
            </a:r>
            <a:r>
              <a:rPr lang="it-IT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које</a:t>
            </a:r>
            <a:r>
              <a:rPr lang="it-IT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не</a:t>
            </a:r>
            <a:r>
              <a:rPr lang="it-IT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вежбамо</a:t>
            </a:r>
            <a:endParaRPr lang="sr-Latn-CS" dirty="0" smtClean="0">
              <a:latin typeface="Georgia" pitchFamily="18" charset="0"/>
            </a:endParaRPr>
          </a:p>
          <a:p>
            <a:r>
              <a:rPr lang="sr-Cyrl-RS" dirty="0" smtClean="0">
                <a:latin typeface="Georgia" pitchFamily="18" charset="0"/>
              </a:rPr>
              <a:t>говор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и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слух </a:t>
            </a:r>
            <a:r>
              <a:rPr lang="en-US" dirty="0" smtClean="0">
                <a:latin typeface="Georgia" pitchFamily="18" charset="0"/>
              </a:rPr>
              <a:t>= </a:t>
            </a:r>
            <a:r>
              <a:rPr lang="sr-Cyrl-RS" dirty="0" smtClean="0">
                <a:latin typeface="Georgia" pitchFamily="18" charset="0"/>
              </a:rPr>
              <a:t>успех</a:t>
            </a:r>
            <a:r>
              <a:rPr lang="en-US" dirty="0" smtClean="0">
                <a:latin typeface="Georgia" pitchFamily="18" charset="0"/>
              </a:rPr>
              <a:t>? </a:t>
            </a:r>
            <a:endParaRPr lang="sr-Cyrl-RS" dirty="0" smtClean="0">
              <a:latin typeface="Georgia" pitchFamily="18" charset="0"/>
            </a:endParaRPr>
          </a:p>
          <a:p>
            <a:r>
              <a:rPr lang="sr-Cyrl-RS" dirty="0" smtClean="0">
                <a:latin typeface="Georgia" pitchFamily="18" charset="0"/>
              </a:rPr>
              <a:t>вештине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комуникације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стичемо</a:t>
            </a:r>
            <a:r>
              <a:rPr lang="sr-Latn-CS" dirty="0" smtClean="0">
                <a:latin typeface="Georgia" pitchFamily="18" charset="0"/>
              </a:rPr>
              <a:t>, </a:t>
            </a:r>
            <a:r>
              <a:rPr lang="sr-Cyrl-RS" dirty="0" smtClean="0">
                <a:latin typeface="Georgia" pitchFamily="18" charset="0"/>
              </a:rPr>
              <a:t>учимо</a:t>
            </a:r>
          </a:p>
          <a:p>
            <a:r>
              <a:rPr lang="sr-Cyrl-RS" dirty="0">
                <a:latin typeface="Georgia" pitchFamily="18" charset="0"/>
              </a:rPr>
              <a:t>у</a:t>
            </a:r>
            <a:r>
              <a:rPr lang="sr-Cyrl-RS" dirty="0" smtClean="0">
                <a:latin typeface="Georgia" pitchFamily="18" charset="0"/>
              </a:rPr>
              <a:t>спешна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комуниккација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захтева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активно</a:t>
            </a:r>
            <a:r>
              <a:rPr lang="sr-Latn-CS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залагање</a:t>
            </a:r>
            <a:r>
              <a:rPr lang="sr-Latn-CS" dirty="0" smtClean="0">
                <a:latin typeface="Georgia" pitchFamily="18" charset="0"/>
              </a:rPr>
              <a:t>!</a:t>
            </a:r>
            <a:endParaRPr lang="sr-Cyrl-RS" dirty="0" smtClean="0">
              <a:latin typeface="Georgia" pitchFamily="18" charset="0"/>
            </a:endParaRPr>
          </a:p>
          <a:p>
            <a:endParaRPr lang="sr-Latn-CS" dirty="0" smtClean="0">
              <a:latin typeface="Georgia" pitchFamily="18" charset="0"/>
            </a:endParaRPr>
          </a:p>
          <a:p>
            <a:endParaRPr lang="en-US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E9244ED-C460-4FE7-994B-E46B168F5A19}" type="slidenum">
              <a:rPr lang="en-US" smtClean="0"/>
              <a:pPr/>
              <a:t>40</a:t>
            </a:fld>
            <a:endParaRPr lang="en-US" smtClean="0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16632"/>
            <a:ext cx="8001000" cy="1684338"/>
          </a:xfrm>
        </p:spPr>
        <p:txBody>
          <a:bodyPr>
            <a:noAutofit/>
          </a:bodyPr>
          <a:lstStyle/>
          <a:p>
            <a:r>
              <a:rPr lang="sr-Latn-CS" sz="3600" b="1" dirty="0" smtClean="0">
                <a:solidFill>
                  <a:srgbClr val="000066"/>
                </a:solidFill>
                <a:latin typeface="Georgia" pitchFamily="18" charset="0"/>
              </a:rPr>
              <a:t>У</a:t>
            </a:r>
            <a:r>
              <a:rPr lang="en-US" sz="3600" b="1" dirty="0" err="1" smtClean="0">
                <a:solidFill>
                  <a:srgbClr val="000066"/>
                </a:solidFill>
                <a:latin typeface="Georgia" pitchFamily="18" charset="0"/>
              </a:rPr>
              <a:t>лог</a:t>
            </a:r>
            <a:r>
              <a:rPr lang="sr-Latn-CS" sz="3600" b="1" dirty="0" smtClean="0">
                <a:solidFill>
                  <a:srgbClr val="000066"/>
                </a:solidFill>
                <a:latin typeface="Georgia" pitchFamily="18" charset="0"/>
              </a:rPr>
              <a:t>а </a:t>
            </a:r>
            <a:r>
              <a:rPr lang="en-US" sz="3600" b="1" dirty="0" err="1" smtClean="0">
                <a:solidFill>
                  <a:srgbClr val="000066"/>
                </a:solidFill>
                <a:latin typeface="Georgia" pitchFamily="18" charset="0"/>
              </a:rPr>
              <a:t>фармацеута</a:t>
            </a:r>
            <a:r>
              <a:rPr lang="sr-Cyrl-RS" sz="3600" b="1" dirty="0" smtClean="0">
                <a:solidFill>
                  <a:srgbClr val="000066"/>
                </a:solidFill>
                <a:latin typeface="Georgia" pitchFamily="18" charset="0"/>
              </a:rPr>
              <a:t> у </a:t>
            </a:r>
            <a:r>
              <a:rPr lang="sr-Latn-CS" sz="3600" b="1" dirty="0" smtClean="0">
                <a:solidFill>
                  <a:srgbClr val="000066"/>
                </a:solidFill>
                <a:latin typeface="Georgia" pitchFamily="18" charset="0"/>
              </a:rPr>
              <a:t>п</a:t>
            </a:r>
            <a:r>
              <a:rPr lang="en-US" sz="3600" b="1" dirty="0" err="1" smtClean="0">
                <a:solidFill>
                  <a:srgbClr val="000066"/>
                </a:solidFill>
                <a:latin typeface="Georgia" pitchFamily="18" charset="0"/>
              </a:rPr>
              <a:t>роцес</a:t>
            </a:r>
            <a:r>
              <a:rPr lang="sr-Latn-CS" sz="3600" b="1" dirty="0" smtClean="0">
                <a:solidFill>
                  <a:srgbClr val="000066"/>
                </a:solidFill>
                <a:latin typeface="Georgia" pitchFamily="18" charset="0"/>
              </a:rPr>
              <a:t>у </a:t>
            </a:r>
            <a:r>
              <a:rPr lang="en-US" sz="3600" b="1" dirty="0" err="1" smtClean="0">
                <a:solidFill>
                  <a:srgbClr val="000066"/>
                </a:solidFill>
                <a:latin typeface="Georgia" pitchFamily="18" charset="0"/>
              </a:rPr>
              <a:t>комуникације</a:t>
            </a:r>
            <a:r>
              <a:rPr lang="sr-Latn-CS" sz="3600" dirty="0" smtClean="0">
                <a:solidFill>
                  <a:srgbClr val="000066"/>
                </a:solidFill>
              </a:rPr>
              <a:t/>
            </a:r>
            <a:br>
              <a:rPr lang="sr-Latn-CS" sz="3600" dirty="0" smtClean="0">
                <a:solidFill>
                  <a:srgbClr val="000066"/>
                </a:solidFill>
              </a:rPr>
            </a:br>
            <a:endParaRPr lang="en-US" sz="3600" dirty="0" smtClean="0">
              <a:solidFill>
                <a:srgbClr val="000066"/>
              </a:solidFill>
            </a:endParaRP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6512" y="1556792"/>
            <a:ext cx="9001000" cy="5040560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lnSpc>
                <a:spcPct val="90000"/>
              </a:lnSpc>
              <a:buNone/>
            </a:pPr>
            <a:endParaRPr lang="en-US" sz="2600" dirty="0" smtClean="0">
              <a:solidFill>
                <a:srgbClr val="000066"/>
              </a:solidFill>
            </a:endParaRP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sr-Cyrl-RS" sz="3100" dirty="0" smtClean="0">
                <a:latin typeface="Georgia" pitchFamily="18" charset="0"/>
              </a:rPr>
              <a:t>с</a:t>
            </a:r>
            <a:r>
              <a:rPr lang="en-US" sz="3100" dirty="0" err="1" smtClean="0">
                <a:latin typeface="Georgia" pitchFamily="18" charset="0"/>
              </a:rPr>
              <a:t>авет</a:t>
            </a:r>
            <a:r>
              <a:rPr lang="sr-Latn-CS" sz="3100" dirty="0" smtClean="0">
                <a:latin typeface="Georgia" pitchFamily="18" charset="0"/>
              </a:rPr>
              <a:t>ује </a:t>
            </a:r>
            <a:r>
              <a:rPr lang="en-US" sz="3100" dirty="0" err="1" smtClean="0">
                <a:latin typeface="Georgia" pitchFamily="18" charset="0"/>
              </a:rPr>
              <a:t>пацијент</a:t>
            </a:r>
            <a:r>
              <a:rPr lang="sr-Latn-CS" sz="3100" dirty="0" smtClean="0">
                <a:latin typeface="Georgia" pitchFamily="18" charset="0"/>
              </a:rPr>
              <a:t>е </a:t>
            </a:r>
            <a:r>
              <a:rPr lang="sr-Cyrl-RS" sz="3100" dirty="0" smtClean="0">
                <a:latin typeface="Georgia" pitchFamily="18" charset="0"/>
              </a:rPr>
              <a:t>- </a:t>
            </a:r>
            <a:r>
              <a:rPr lang="en-US" sz="3100" dirty="0" err="1" smtClean="0">
                <a:latin typeface="Georgia" pitchFamily="18" charset="0"/>
              </a:rPr>
              <a:t>пружа</a:t>
            </a:r>
            <a:r>
              <a:rPr lang="en-US" sz="3100" dirty="0" smtClean="0">
                <a:latin typeface="Georgia" pitchFamily="18" charset="0"/>
              </a:rPr>
              <a:t> </a:t>
            </a:r>
            <a:r>
              <a:rPr lang="en-US" sz="3100" dirty="0" err="1" smtClean="0">
                <a:latin typeface="Georgia" pitchFamily="18" charset="0"/>
              </a:rPr>
              <a:t>информације</a:t>
            </a:r>
            <a:r>
              <a:rPr lang="sr-Cyrl-CS" sz="3100" dirty="0" smtClean="0">
                <a:latin typeface="Georgia" pitchFamily="18" charset="0"/>
              </a:rPr>
              <a:t> о леку</a:t>
            </a:r>
            <a:r>
              <a:rPr lang="sr-Cyrl-RS" sz="3100" dirty="0" smtClean="0">
                <a:latin typeface="Georgia" pitchFamily="18" charset="0"/>
              </a:rPr>
              <a:t>, болести...</a:t>
            </a:r>
            <a:r>
              <a:rPr lang="sr-Cyrl-CS" sz="3100" dirty="0" smtClean="0">
                <a:latin typeface="Georgia" pitchFamily="18" charset="0"/>
              </a:rPr>
              <a:t> </a:t>
            </a:r>
            <a:r>
              <a:rPr lang="en-US" sz="3100" dirty="0" smtClean="0">
                <a:latin typeface="Georgia" pitchFamily="18" charset="0"/>
              </a:rPr>
              <a:t> 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3100" dirty="0" err="1" smtClean="0">
                <a:latin typeface="Georgia" pitchFamily="18" charset="0"/>
              </a:rPr>
              <a:t>прикупља</a:t>
            </a:r>
            <a:r>
              <a:rPr lang="en-US" sz="3100" dirty="0" smtClean="0">
                <a:latin typeface="Georgia" pitchFamily="18" charset="0"/>
              </a:rPr>
              <a:t> </a:t>
            </a:r>
            <a:r>
              <a:rPr lang="en-US" sz="3100" dirty="0" err="1" smtClean="0">
                <a:latin typeface="Georgia" pitchFamily="18" charset="0"/>
              </a:rPr>
              <a:t>информације</a:t>
            </a:r>
            <a:r>
              <a:rPr lang="sr-Cyrl-CS" sz="3100" dirty="0" smtClean="0">
                <a:latin typeface="Georgia" pitchFamily="18" charset="0"/>
              </a:rPr>
              <a:t> о пацијенту, болести, прати исход лечења...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sr-Cyrl-RS" sz="3100" dirty="0" smtClean="0">
                <a:latin typeface="Georgia" pitchFamily="18" charset="0"/>
              </a:rPr>
              <a:t>колико је пацијент упознат са леком – примена, очекивани исходи, нежељене реакције...</a:t>
            </a:r>
            <a:endParaRPr lang="ru-RU" sz="3100" dirty="0" smtClean="0">
              <a:latin typeface="Georgia" pitchFamily="18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ru-RU" sz="3100" dirty="0" smtClean="0">
                <a:latin typeface="Georgia" pitchFamily="18" charset="0"/>
              </a:rPr>
              <a:t>посебна упутства и упозорења за припрему, давање и коришћење </a:t>
            </a:r>
            <a:r>
              <a:rPr lang="sr-Latn-CS" sz="3100" dirty="0" smtClean="0">
                <a:latin typeface="Georgia" pitchFamily="18" charset="0"/>
              </a:rPr>
              <a:t>лека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sr-Cyrl-CS" sz="3100" dirty="0" smtClean="0">
                <a:latin typeface="Georgia" pitchFamily="18" charset="0"/>
              </a:rPr>
              <a:t>идентификује присуство и пријављује н</a:t>
            </a:r>
            <a:r>
              <a:rPr lang="ru-RU" sz="3100" dirty="0" smtClean="0">
                <a:latin typeface="Georgia" pitchFamily="18" charset="0"/>
              </a:rPr>
              <a:t>ежељене</a:t>
            </a:r>
            <a:r>
              <a:rPr lang="sr-Latn-CS" sz="3100" dirty="0" smtClean="0">
                <a:latin typeface="Georgia" pitchFamily="18" charset="0"/>
              </a:rPr>
              <a:t> реакциј</a:t>
            </a:r>
            <a:r>
              <a:rPr lang="sr-Cyrl-RS" sz="3100" dirty="0" smtClean="0">
                <a:latin typeface="Georgia" pitchFamily="18" charset="0"/>
              </a:rPr>
              <a:t>е</a:t>
            </a:r>
            <a:r>
              <a:rPr lang="sr-Latn-CS" sz="3100" dirty="0" smtClean="0">
                <a:latin typeface="Georgia" pitchFamily="18" charset="0"/>
              </a:rPr>
              <a:t> на лек</a:t>
            </a:r>
            <a:r>
              <a:rPr lang="ru-RU" sz="3100" dirty="0" smtClean="0">
                <a:latin typeface="Georgia" pitchFamily="18" charset="0"/>
              </a:rPr>
              <a:t>, укључујући начине да се избегну и поступак који је потребан ако се јаве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ru-RU" sz="3100" dirty="0" smtClean="0">
                <a:latin typeface="Georgia" pitchFamily="18" charset="0"/>
              </a:rPr>
              <a:t>присуство интеракција; контраиндикација за примену лека 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•"/>
            </a:pPr>
            <a:endParaRPr lang="sr-Latn-CS" dirty="0" smtClean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404813"/>
            <a:ext cx="8001000" cy="1216025"/>
          </a:xfrm>
        </p:spPr>
        <p:txBody>
          <a:bodyPr>
            <a:normAutofit/>
          </a:bodyPr>
          <a:lstStyle/>
          <a:p>
            <a:pPr eaLnBrk="1" hangingPunct="1"/>
            <a:r>
              <a:rPr lang="sr-Latn-CS" sz="3600" b="1" dirty="0" smtClean="0">
                <a:solidFill>
                  <a:srgbClr val="000066"/>
                </a:solidFill>
                <a:latin typeface="Georgia" pitchFamily="18" charset="0"/>
              </a:rPr>
              <a:t>И</a:t>
            </a:r>
            <a:r>
              <a:rPr lang="ru-RU" sz="3600" b="1" dirty="0" smtClean="0">
                <a:solidFill>
                  <a:srgbClr val="000066"/>
                </a:solidFill>
                <a:latin typeface="Georgia" pitchFamily="18" charset="0"/>
              </a:rPr>
              <a:t>нформације о </a:t>
            </a:r>
            <a:r>
              <a:rPr lang="sr-Latn-CS" sz="3600" b="1" dirty="0" smtClean="0">
                <a:solidFill>
                  <a:srgbClr val="000066"/>
                </a:solidFill>
                <a:latin typeface="Georgia" pitchFamily="18" charset="0"/>
              </a:rPr>
              <a:t>леку</a:t>
            </a:r>
            <a:r>
              <a:rPr lang="sr-Cyrl-RS" sz="3600" b="1" dirty="0" smtClean="0">
                <a:solidFill>
                  <a:srgbClr val="000066"/>
                </a:solidFill>
                <a:latin typeface="Georgia" pitchFamily="18" charset="0"/>
              </a:rPr>
              <a:t> – примери питања</a:t>
            </a:r>
            <a:r>
              <a:rPr lang="ru-RU" sz="3600" b="1" dirty="0" smtClean="0">
                <a:solidFill>
                  <a:srgbClr val="000066"/>
                </a:solidFill>
                <a:latin typeface="Georgia" pitchFamily="18" charset="0"/>
              </a:rPr>
              <a:t>:</a:t>
            </a:r>
            <a:endParaRPr lang="en-US" sz="3600" b="1" dirty="0" smtClean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2133600"/>
            <a:ext cx="4095750" cy="3886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de-DE" sz="2200" dirty="0" smtClean="0">
                <a:latin typeface="Georgia" pitchFamily="18" charset="0"/>
              </a:rPr>
              <a:t>Који </a:t>
            </a:r>
            <a:r>
              <a:rPr lang="sr-Cyrl-CS" sz="2200" dirty="0" smtClean="0">
                <a:latin typeface="Georgia" pitchFamily="18" charset="0"/>
              </a:rPr>
              <a:t>је лек у питању </a:t>
            </a:r>
            <a:r>
              <a:rPr lang="de-DE" sz="2200" dirty="0" smtClean="0">
                <a:latin typeface="Georgia" pitchFamily="18" charset="0"/>
              </a:rPr>
              <a:t>?</a:t>
            </a:r>
            <a:endParaRPr lang="ru-RU" sz="2200" dirty="0" smtClean="0">
              <a:latin typeface="Georgia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200" dirty="0" smtClean="0">
                <a:latin typeface="Georgia" pitchFamily="18" charset="0"/>
              </a:rPr>
              <a:t>За шта се </a:t>
            </a:r>
            <a:r>
              <a:rPr lang="sr-Latn-CS" sz="2200" dirty="0" smtClean="0">
                <a:latin typeface="Georgia" pitchFamily="18" charset="0"/>
              </a:rPr>
              <a:t>лек</a:t>
            </a:r>
            <a:r>
              <a:rPr lang="ru-RU" sz="2200" dirty="0" smtClean="0">
                <a:latin typeface="Georgia" pitchFamily="18" charset="0"/>
              </a:rPr>
              <a:t> користи?</a:t>
            </a:r>
          </a:p>
          <a:p>
            <a:pPr eaLnBrk="1" hangingPunct="1">
              <a:lnSpc>
                <a:spcPct val="90000"/>
              </a:lnSpc>
            </a:pPr>
            <a:r>
              <a:rPr lang="ru-RU" sz="2200" dirty="0" smtClean="0">
                <a:latin typeface="Georgia" pitchFamily="18" charset="0"/>
              </a:rPr>
              <a:t>Да ли пацијент </a:t>
            </a:r>
            <a:r>
              <a:rPr lang="sr-Latn-CS" sz="2200" dirty="0" smtClean="0">
                <a:latin typeface="Georgia" pitchFamily="18" charset="0"/>
              </a:rPr>
              <a:t>лек </a:t>
            </a:r>
            <a:r>
              <a:rPr lang="ru-RU" sz="2200" dirty="0" smtClean="0">
                <a:latin typeface="Georgia" pitchFamily="18" charset="0"/>
              </a:rPr>
              <a:t>стварно узима?</a:t>
            </a:r>
            <a:endParaRPr lang="de-DE" sz="2200" dirty="0" smtClean="0">
              <a:latin typeface="Georgia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de-DE" sz="2200" dirty="0" smtClean="0">
                <a:latin typeface="Georgia" pitchFamily="18" charset="0"/>
              </a:rPr>
              <a:t>Како </a:t>
            </a:r>
            <a:r>
              <a:rPr lang="sr-Cyrl-CS" sz="2200" dirty="0" smtClean="0">
                <a:latin typeface="Georgia" pitchFamily="18" charset="0"/>
              </a:rPr>
              <a:t>се </a:t>
            </a:r>
            <a:r>
              <a:rPr lang="sr-Latn-CS" sz="2200" dirty="0" smtClean="0">
                <a:latin typeface="Georgia" pitchFamily="18" charset="0"/>
              </a:rPr>
              <a:t>лек </a:t>
            </a:r>
            <a:r>
              <a:rPr lang="de-DE" sz="2200" dirty="0" smtClean="0">
                <a:latin typeface="Georgia" pitchFamily="18" charset="0"/>
              </a:rPr>
              <a:t>узима?</a:t>
            </a:r>
            <a:endParaRPr lang="ru-RU" sz="2200" dirty="0" smtClean="0">
              <a:latin typeface="Georgia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200" dirty="0" smtClean="0">
                <a:latin typeface="Georgia" pitchFamily="18" charset="0"/>
              </a:rPr>
              <a:t>Колико често се </a:t>
            </a:r>
            <a:r>
              <a:rPr lang="sr-Latn-CS" sz="2200" dirty="0" smtClean="0">
                <a:latin typeface="Georgia" pitchFamily="18" charset="0"/>
              </a:rPr>
              <a:t>лек </a:t>
            </a:r>
            <a:r>
              <a:rPr lang="ru-RU" sz="2200" dirty="0" smtClean="0">
                <a:latin typeface="Georgia" pitchFamily="18" charset="0"/>
              </a:rPr>
              <a:t>узима?</a:t>
            </a:r>
          </a:p>
          <a:p>
            <a:pPr eaLnBrk="1" hangingPunct="1">
              <a:lnSpc>
                <a:spcPct val="90000"/>
              </a:lnSpc>
            </a:pPr>
            <a:r>
              <a:rPr lang="ru-RU" sz="2200" dirty="0" smtClean="0">
                <a:latin typeface="Georgia" pitchFamily="18" charset="0"/>
              </a:rPr>
              <a:t>Када и са чим се </a:t>
            </a:r>
            <a:r>
              <a:rPr lang="sr-Latn-CS" sz="2200" dirty="0" smtClean="0">
                <a:latin typeface="Georgia" pitchFamily="18" charset="0"/>
              </a:rPr>
              <a:t>лек </a:t>
            </a:r>
            <a:r>
              <a:rPr lang="ru-RU" sz="2200" dirty="0" smtClean="0">
                <a:latin typeface="Georgia" pitchFamily="18" charset="0"/>
              </a:rPr>
              <a:t>узима?</a:t>
            </a:r>
          </a:p>
          <a:p>
            <a:pPr eaLnBrk="1" hangingPunct="1">
              <a:lnSpc>
                <a:spcPct val="90000"/>
              </a:lnSpc>
            </a:pPr>
            <a:r>
              <a:rPr lang="ru-RU" sz="2200" dirty="0" smtClean="0">
                <a:latin typeface="Georgia" pitchFamily="18" charset="0"/>
              </a:rPr>
              <a:t>Колико редовно се </a:t>
            </a:r>
            <a:r>
              <a:rPr lang="sr-Latn-CS" sz="2200" dirty="0" smtClean="0">
                <a:latin typeface="Georgia" pitchFamily="18" charset="0"/>
              </a:rPr>
              <a:t>лек </a:t>
            </a:r>
            <a:r>
              <a:rPr lang="ru-RU" sz="2200" dirty="0" smtClean="0">
                <a:latin typeface="Georgia" pitchFamily="18" charset="0"/>
              </a:rPr>
              <a:t>узима?</a:t>
            </a:r>
            <a:endParaRPr lang="en-US" sz="2200" dirty="0" smtClean="0">
              <a:latin typeface="Georgia" pitchFamily="18" charset="0"/>
            </a:endParaRPr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2133600"/>
            <a:ext cx="3924300" cy="4267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200" dirty="0" smtClean="0">
                <a:latin typeface="Georgia" pitchFamily="18" charset="0"/>
              </a:rPr>
              <a:t>Колико дуго </a:t>
            </a:r>
            <a:r>
              <a:rPr lang="sr-Latn-CS" sz="2200" dirty="0" smtClean="0">
                <a:latin typeface="Georgia" pitchFamily="18" charset="0"/>
              </a:rPr>
              <a:t>лек </a:t>
            </a:r>
            <a:r>
              <a:rPr lang="ru-RU" sz="2200" dirty="0" smtClean="0">
                <a:latin typeface="Georgia" pitchFamily="18" charset="0"/>
              </a:rPr>
              <a:t>треба да се узима?</a:t>
            </a:r>
            <a:endParaRPr lang="de-DE" sz="2200" dirty="0" smtClean="0">
              <a:latin typeface="Georgia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de-DE" sz="2200" dirty="0" smtClean="0">
                <a:latin typeface="Georgia" pitchFamily="18" charset="0"/>
              </a:rPr>
              <a:t>Има ли </a:t>
            </a:r>
            <a:r>
              <a:rPr lang="sr-Latn-CS" sz="2200" dirty="0" smtClean="0">
                <a:latin typeface="Georgia" pitchFamily="18" charset="0"/>
              </a:rPr>
              <a:t>лек  </a:t>
            </a:r>
            <a:r>
              <a:rPr lang="de-DE" sz="2200" dirty="0" smtClean="0">
                <a:latin typeface="Georgia" pitchFamily="18" charset="0"/>
              </a:rPr>
              <a:t>ефекта?</a:t>
            </a:r>
            <a:endParaRPr lang="ru-RU" sz="2200" dirty="0" smtClean="0">
              <a:latin typeface="Georgia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200" dirty="0" smtClean="0">
                <a:latin typeface="Georgia" pitchFamily="18" charset="0"/>
              </a:rPr>
              <a:t>Постоје ли неки неугодни ефекти које </a:t>
            </a:r>
            <a:r>
              <a:rPr lang="sr-Latn-CS" sz="2200" dirty="0" smtClean="0">
                <a:latin typeface="Georgia" pitchFamily="18" charset="0"/>
              </a:rPr>
              <a:t>лек</a:t>
            </a:r>
            <a:r>
              <a:rPr lang="ru-RU" sz="2200" dirty="0" smtClean="0">
                <a:latin typeface="Georgia" pitchFamily="18" charset="0"/>
              </a:rPr>
              <a:t> изазива?</a:t>
            </a:r>
          </a:p>
          <a:p>
            <a:pPr eaLnBrk="1" hangingPunct="1">
              <a:lnSpc>
                <a:spcPct val="90000"/>
              </a:lnSpc>
            </a:pPr>
            <a:r>
              <a:rPr lang="ru-RU" sz="2200" dirty="0" smtClean="0">
                <a:latin typeface="Georgia" pitchFamily="18" charset="0"/>
              </a:rPr>
              <a:t>Да ли се икада дешава да се заборави да се узме </a:t>
            </a:r>
            <a:r>
              <a:rPr lang="sr-Latn-CS" sz="2200" dirty="0" smtClean="0">
                <a:latin typeface="Georgia" pitchFamily="18" charset="0"/>
              </a:rPr>
              <a:t>лек</a:t>
            </a:r>
            <a:r>
              <a:rPr lang="ru-RU" sz="2200" dirty="0" smtClean="0">
                <a:latin typeface="Georgia" pitchFamily="18" charset="0"/>
              </a:rPr>
              <a:t>?</a:t>
            </a:r>
          </a:p>
          <a:p>
            <a:pPr eaLnBrk="1" hangingPunct="1">
              <a:lnSpc>
                <a:spcPct val="90000"/>
              </a:lnSpc>
            </a:pPr>
            <a:r>
              <a:rPr lang="ru-RU" sz="2200" dirty="0" smtClean="0">
                <a:latin typeface="Georgia" pitchFamily="18" charset="0"/>
              </a:rPr>
              <a:t>Шта се дешава ако се </a:t>
            </a:r>
            <a:r>
              <a:rPr lang="sr-Latn-CS" sz="2200" dirty="0" smtClean="0">
                <a:latin typeface="Georgia" pitchFamily="18" charset="0"/>
              </a:rPr>
              <a:t>лек </a:t>
            </a:r>
            <a:r>
              <a:rPr lang="ru-RU" sz="2200" dirty="0" smtClean="0">
                <a:latin typeface="Georgia" pitchFamily="18" charset="0"/>
              </a:rPr>
              <a:t>не узме</a:t>
            </a:r>
            <a:endParaRPr lang="en-US" sz="2200" dirty="0" smtClean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solidFill>
                  <a:srgbClr val="000066"/>
                </a:solidFill>
                <a:latin typeface="Georgia" pitchFamily="18" charset="0"/>
              </a:rPr>
              <a:t>Циљеви</a:t>
            </a:r>
            <a:endParaRPr lang="en-US" b="1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>
                <a:latin typeface="Georgia" pitchFamily="18" charset="0"/>
              </a:rPr>
              <a:t>разумевање</a:t>
            </a:r>
          </a:p>
          <a:p>
            <a:r>
              <a:rPr lang="sr-Cyrl-RS" dirty="0" smtClean="0">
                <a:latin typeface="Georgia" pitchFamily="18" charset="0"/>
              </a:rPr>
              <a:t>поверење и поштовање</a:t>
            </a:r>
          </a:p>
          <a:p>
            <a:r>
              <a:rPr lang="sr-Cyrl-RS" dirty="0" smtClean="0">
                <a:latin typeface="Georgia" pitchFamily="18" charset="0"/>
              </a:rPr>
              <a:t>пацијент активно учествује у лечењу</a:t>
            </a:r>
          </a:p>
          <a:p>
            <a:r>
              <a:rPr lang="sr-Cyrl-RS" dirty="0" smtClean="0">
                <a:latin typeface="Georgia" pitchFamily="18" charset="0"/>
              </a:rPr>
              <a:t>сагласност о даљем процесу примене терапије</a:t>
            </a:r>
          </a:p>
          <a:p>
            <a:endParaRPr lang="en-US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sr-Cyrl-RS" b="1" dirty="0" smtClean="0">
                <a:solidFill>
                  <a:srgbClr val="000066"/>
                </a:solidFill>
                <a:latin typeface="Georgia" pitchFamily="18" charset="0"/>
              </a:rPr>
              <a:t>Значај</a:t>
            </a:r>
            <a:r>
              <a:rPr lang="sr-Latn-CS" b="1" dirty="0" smtClean="0">
                <a:solidFill>
                  <a:srgbClr val="000066"/>
                </a:solidFill>
                <a:latin typeface="Georgia" pitchFamily="18" charset="0"/>
              </a:rPr>
              <a:t> </a:t>
            </a:r>
            <a:r>
              <a:rPr lang="sr-Cyrl-RS" b="1" dirty="0" smtClean="0">
                <a:solidFill>
                  <a:srgbClr val="000066"/>
                </a:solidFill>
                <a:latin typeface="Georgia" pitchFamily="18" charset="0"/>
              </a:rPr>
              <a:t>комуникације</a:t>
            </a:r>
            <a:endParaRPr lang="en-US" b="1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96752"/>
            <a:ext cx="8496944" cy="5472608"/>
          </a:xfrm>
        </p:spPr>
        <p:txBody>
          <a:bodyPr>
            <a:normAutofit fontScale="92500" lnSpcReduction="10000"/>
          </a:bodyPr>
          <a:lstStyle/>
          <a:p>
            <a:r>
              <a:rPr lang="fi-FI" sz="2800" dirty="0" smtClean="0">
                <a:latin typeface="Georgia" pitchFamily="18" charset="0"/>
              </a:rPr>
              <a:t> </a:t>
            </a:r>
            <a:r>
              <a:rPr lang="sr-Cyrl-RS" sz="2800" b="1" dirty="0" smtClean="0">
                <a:latin typeface="Georgia" pitchFamily="18" charset="0"/>
              </a:rPr>
              <a:t>Комуникација</a:t>
            </a:r>
            <a:r>
              <a:rPr lang="sr-Cyrl-RS" sz="2800" dirty="0" smtClean="0">
                <a:latin typeface="Georgia" pitchFamily="18" charset="0"/>
              </a:rPr>
              <a:t> је највећи извор неспоразума</a:t>
            </a:r>
          </a:p>
          <a:p>
            <a:endParaRPr lang="sr-Cyrl-RS" sz="2800" dirty="0" smtClean="0">
              <a:latin typeface="Georgia" pitchFamily="18" charset="0"/>
            </a:endParaRPr>
          </a:p>
          <a:p>
            <a:r>
              <a:rPr lang="sr-Latn-CS" sz="2800" dirty="0" smtClean="0">
                <a:latin typeface="Georgia" pitchFamily="18" charset="0"/>
              </a:rPr>
              <a:t>“</a:t>
            </a:r>
            <a:r>
              <a:rPr lang="sr-Cyrl-RS" sz="2800" dirty="0" smtClean="0">
                <a:latin typeface="Georgia" pitchFamily="18" charset="0"/>
              </a:rPr>
              <a:t>Језик</a:t>
            </a:r>
            <a:r>
              <a:rPr lang="sr-Latn-CS" sz="2800" dirty="0" smtClean="0">
                <a:latin typeface="Georgia" pitchFamily="18" charset="0"/>
              </a:rPr>
              <a:t> </a:t>
            </a:r>
            <a:r>
              <a:rPr lang="sr-Cyrl-RS" sz="2800" dirty="0" smtClean="0">
                <a:latin typeface="Georgia" pitchFamily="18" charset="0"/>
              </a:rPr>
              <a:t>користимо</a:t>
            </a:r>
            <a:r>
              <a:rPr lang="sr-Latn-CS" sz="2800" dirty="0" smtClean="0">
                <a:latin typeface="Georgia" pitchFamily="18" charset="0"/>
              </a:rPr>
              <a:t> </a:t>
            </a:r>
            <a:r>
              <a:rPr lang="sr-Cyrl-RS" sz="2800" dirty="0" smtClean="0">
                <a:latin typeface="Georgia" pitchFamily="18" charset="0"/>
              </a:rPr>
              <a:t>да</a:t>
            </a:r>
            <a:r>
              <a:rPr lang="sr-Latn-CS" sz="2800" dirty="0" smtClean="0">
                <a:latin typeface="Georgia" pitchFamily="18" charset="0"/>
              </a:rPr>
              <a:t> </a:t>
            </a:r>
            <a:r>
              <a:rPr lang="sr-Cyrl-RS" sz="2800" dirty="0" smtClean="0">
                <a:latin typeface="Georgia" pitchFamily="18" charset="0"/>
              </a:rPr>
              <a:t>би</a:t>
            </a:r>
            <a:r>
              <a:rPr lang="sr-Latn-CS" sz="2800" dirty="0" smtClean="0">
                <a:latin typeface="Georgia" pitchFamily="18" charset="0"/>
              </a:rPr>
              <a:t> </a:t>
            </a:r>
            <a:r>
              <a:rPr lang="sr-Cyrl-RS" sz="2800" dirty="0" smtClean="0">
                <a:latin typeface="Georgia" pitchFamily="18" charset="0"/>
              </a:rPr>
              <a:t>смо</a:t>
            </a:r>
            <a:r>
              <a:rPr lang="sr-Latn-CS" sz="2800" dirty="0" smtClean="0">
                <a:latin typeface="Georgia" pitchFamily="18" charset="0"/>
              </a:rPr>
              <a:t> </a:t>
            </a:r>
            <a:r>
              <a:rPr lang="sr-Cyrl-RS" sz="2800" dirty="0" smtClean="0">
                <a:latin typeface="Georgia" pitchFamily="18" charset="0"/>
              </a:rPr>
              <a:t>комуницирали</a:t>
            </a:r>
            <a:r>
              <a:rPr lang="sr-Latn-CS" sz="2800" dirty="0" smtClean="0">
                <a:latin typeface="Georgia" pitchFamily="18" charset="0"/>
              </a:rPr>
              <a:t>, </a:t>
            </a:r>
            <a:r>
              <a:rPr lang="sr-Cyrl-RS" sz="2800" b="1" dirty="0" smtClean="0">
                <a:latin typeface="Georgia" pitchFamily="18" charset="0"/>
              </a:rPr>
              <a:t>изразили</a:t>
            </a:r>
            <a:r>
              <a:rPr lang="sr-Latn-CS" sz="2800" b="1" dirty="0" smtClean="0">
                <a:latin typeface="Georgia" pitchFamily="18" charset="0"/>
              </a:rPr>
              <a:t> </a:t>
            </a:r>
            <a:r>
              <a:rPr lang="sr-Cyrl-RS" sz="2800" b="1" dirty="0" smtClean="0">
                <a:latin typeface="Georgia" pitchFamily="18" charset="0"/>
              </a:rPr>
              <a:t>себе</a:t>
            </a:r>
            <a:r>
              <a:rPr lang="sr-Latn-CS" sz="2800" b="1" dirty="0" smtClean="0">
                <a:latin typeface="Georgia" pitchFamily="18" charset="0"/>
              </a:rPr>
              <a:t>, </a:t>
            </a:r>
            <a:r>
              <a:rPr lang="sr-Cyrl-RS" sz="2800" b="1" dirty="0" smtClean="0">
                <a:latin typeface="Georgia" pitchFamily="18" charset="0"/>
              </a:rPr>
              <a:t>пренели</a:t>
            </a:r>
            <a:r>
              <a:rPr lang="sr-Latn-CS" sz="2800" b="1" dirty="0" smtClean="0">
                <a:latin typeface="Georgia" pitchFamily="18" charset="0"/>
              </a:rPr>
              <a:t> </a:t>
            </a:r>
            <a:r>
              <a:rPr lang="sr-Cyrl-RS" sz="2800" b="1" dirty="0" smtClean="0">
                <a:latin typeface="Georgia" pitchFamily="18" charset="0"/>
              </a:rPr>
              <a:t>наше</a:t>
            </a:r>
            <a:r>
              <a:rPr lang="sr-Latn-CS" sz="2800" b="1" dirty="0" smtClean="0">
                <a:latin typeface="Georgia" pitchFamily="18" charset="0"/>
              </a:rPr>
              <a:t> </a:t>
            </a:r>
            <a:r>
              <a:rPr lang="sr-Cyrl-RS" sz="2800" b="1" dirty="0" smtClean="0">
                <a:latin typeface="Georgia" pitchFamily="18" charset="0"/>
              </a:rPr>
              <a:t>идеје</a:t>
            </a:r>
            <a:r>
              <a:rPr lang="sr-Latn-CS" sz="2800" dirty="0" smtClean="0">
                <a:latin typeface="Georgia" pitchFamily="18" charset="0"/>
              </a:rPr>
              <a:t>, </a:t>
            </a:r>
            <a:r>
              <a:rPr lang="sr-Cyrl-RS" sz="2800" dirty="0" smtClean="0">
                <a:latin typeface="Georgia" pitchFamily="18" charset="0"/>
              </a:rPr>
              <a:t>и</a:t>
            </a:r>
            <a:r>
              <a:rPr lang="sr-Latn-CS" sz="2800" dirty="0" smtClean="0">
                <a:latin typeface="Georgia" pitchFamily="18" charset="0"/>
              </a:rPr>
              <a:t> </a:t>
            </a:r>
            <a:r>
              <a:rPr lang="sr-Cyrl-RS" sz="2800" dirty="0" smtClean="0">
                <a:latin typeface="Georgia" pitchFamily="18" charset="0"/>
              </a:rPr>
              <a:t>да</a:t>
            </a:r>
            <a:r>
              <a:rPr lang="sr-Latn-CS" sz="2800" dirty="0" smtClean="0">
                <a:latin typeface="Georgia" pitchFamily="18" charset="0"/>
              </a:rPr>
              <a:t> </a:t>
            </a:r>
            <a:r>
              <a:rPr lang="sr-Cyrl-RS" sz="2800" dirty="0" smtClean="0">
                <a:latin typeface="Georgia" pitchFamily="18" charset="0"/>
              </a:rPr>
              <a:t>би</a:t>
            </a:r>
            <a:r>
              <a:rPr lang="sr-Latn-CS" sz="2800" dirty="0" smtClean="0">
                <a:latin typeface="Georgia" pitchFamily="18" charset="0"/>
              </a:rPr>
              <a:t> </a:t>
            </a:r>
            <a:r>
              <a:rPr lang="sr-Cyrl-RS" sz="2800" dirty="0" smtClean="0">
                <a:latin typeface="Georgia" pitchFamily="18" charset="0"/>
              </a:rPr>
              <a:t>смо</a:t>
            </a:r>
            <a:r>
              <a:rPr lang="sr-Latn-CS" sz="2800" dirty="0" smtClean="0">
                <a:latin typeface="Georgia" pitchFamily="18" charset="0"/>
              </a:rPr>
              <a:t> </a:t>
            </a:r>
            <a:r>
              <a:rPr lang="sr-Cyrl-RS" sz="2800" dirty="0" smtClean="0">
                <a:latin typeface="Georgia" pitchFamily="18" charset="0"/>
              </a:rPr>
              <a:t>се</a:t>
            </a:r>
            <a:r>
              <a:rPr lang="sr-Latn-CS" sz="2800" dirty="0" smtClean="0">
                <a:latin typeface="Georgia" pitchFamily="18" charset="0"/>
              </a:rPr>
              <a:t> </a:t>
            </a:r>
            <a:r>
              <a:rPr lang="sr-Cyrl-RS" sz="2800" b="1" dirty="0" smtClean="0">
                <a:latin typeface="Georgia" pitchFamily="18" charset="0"/>
              </a:rPr>
              <a:t>повезали</a:t>
            </a:r>
            <a:r>
              <a:rPr lang="sr-Latn-CS" sz="2800" b="1" dirty="0" smtClean="0">
                <a:latin typeface="Georgia" pitchFamily="18" charset="0"/>
              </a:rPr>
              <a:t> </a:t>
            </a:r>
            <a:r>
              <a:rPr lang="sr-Cyrl-RS" sz="2800" b="1" dirty="0" smtClean="0">
                <a:latin typeface="Georgia" pitchFamily="18" charset="0"/>
              </a:rPr>
              <a:t>са</a:t>
            </a:r>
            <a:r>
              <a:rPr lang="sr-Latn-CS" sz="2800" b="1" dirty="0" smtClean="0">
                <a:latin typeface="Georgia" pitchFamily="18" charset="0"/>
              </a:rPr>
              <a:t> </a:t>
            </a:r>
            <a:r>
              <a:rPr lang="sr-Cyrl-RS" sz="2800" b="1" dirty="0" smtClean="0">
                <a:latin typeface="Georgia" pitchFamily="18" charset="0"/>
              </a:rPr>
              <a:t>особом</a:t>
            </a:r>
            <a:r>
              <a:rPr lang="sr-Latn-CS" sz="2800" b="1" dirty="0" smtClean="0">
                <a:latin typeface="Georgia" pitchFamily="18" charset="0"/>
              </a:rPr>
              <a:t> </a:t>
            </a:r>
            <a:r>
              <a:rPr lang="sr-Cyrl-RS" sz="2800" b="1" dirty="0" smtClean="0">
                <a:latin typeface="Georgia" pitchFamily="18" charset="0"/>
              </a:rPr>
              <a:t>са</a:t>
            </a:r>
            <a:r>
              <a:rPr lang="sr-Latn-CS" sz="2800" b="1" dirty="0" smtClean="0">
                <a:latin typeface="Georgia" pitchFamily="18" charset="0"/>
              </a:rPr>
              <a:t> </a:t>
            </a:r>
            <a:r>
              <a:rPr lang="sr-Cyrl-RS" sz="2800" b="1" dirty="0" smtClean="0">
                <a:latin typeface="Georgia" pitchFamily="18" charset="0"/>
              </a:rPr>
              <a:t>којом</a:t>
            </a:r>
            <a:r>
              <a:rPr lang="sr-Latn-CS" sz="2800" b="1" dirty="0" smtClean="0">
                <a:latin typeface="Georgia" pitchFamily="18" charset="0"/>
              </a:rPr>
              <a:t> </a:t>
            </a:r>
            <a:r>
              <a:rPr lang="sr-Cyrl-RS" sz="2800" b="1" dirty="0" smtClean="0">
                <a:latin typeface="Georgia" pitchFamily="18" charset="0"/>
              </a:rPr>
              <a:t>комуницирамо</a:t>
            </a:r>
            <a:r>
              <a:rPr lang="sr-Latn-CS" sz="2800" b="1" dirty="0" smtClean="0">
                <a:latin typeface="Georgia" pitchFamily="18" charset="0"/>
              </a:rPr>
              <a:t>.</a:t>
            </a:r>
            <a:r>
              <a:rPr lang="sr-Latn-CS" sz="2800" dirty="0" smtClean="0">
                <a:latin typeface="Georgia" pitchFamily="18" charset="0"/>
              </a:rPr>
              <a:t> </a:t>
            </a:r>
            <a:endParaRPr lang="sr-Cyrl-RS" sz="2800" dirty="0" smtClean="0">
              <a:latin typeface="Georgia" pitchFamily="18" charset="0"/>
            </a:endParaRPr>
          </a:p>
          <a:p>
            <a:endParaRPr lang="sr-Latn-CS" sz="2800" dirty="0" smtClean="0">
              <a:latin typeface="Georgia" pitchFamily="18" charset="0"/>
            </a:endParaRPr>
          </a:p>
          <a:p>
            <a:r>
              <a:rPr lang="sr-Latn-CS" sz="2800" b="1" i="1" dirty="0" smtClean="0">
                <a:latin typeface="Georgia" pitchFamily="18" charset="0"/>
              </a:rPr>
              <a:t>“</a:t>
            </a:r>
            <a:r>
              <a:rPr lang="sr-Cyrl-RS" sz="2800" b="1" i="1" dirty="0" smtClean="0">
                <a:latin typeface="Georgia" pitchFamily="18" charset="0"/>
              </a:rPr>
              <a:t>Језик</a:t>
            </a:r>
            <a:r>
              <a:rPr lang="fi-FI" sz="2800" b="1" i="1" dirty="0" smtClean="0">
                <a:latin typeface="Georgia" pitchFamily="18" charset="0"/>
              </a:rPr>
              <a:t> </a:t>
            </a:r>
            <a:r>
              <a:rPr lang="sr-Cyrl-RS" sz="2800" b="1" i="1" dirty="0" smtClean="0">
                <a:latin typeface="Georgia" pitchFamily="18" charset="0"/>
              </a:rPr>
              <a:t>кости</a:t>
            </a:r>
            <a:r>
              <a:rPr lang="fi-FI" sz="2800" b="1" i="1" dirty="0" smtClean="0">
                <a:latin typeface="Georgia" pitchFamily="18" charset="0"/>
              </a:rPr>
              <a:t> </a:t>
            </a:r>
            <a:r>
              <a:rPr lang="sr-Cyrl-RS" sz="2800" b="1" i="1" dirty="0" smtClean="0">
                <a:latin typeface="Georgia" pitchFamily="18" charset="0"/>
              </a:rPr>
              <a:t>нема</a:t>
            </a:r>
            <a:r>
              <a:rPr lang="fi-FI" sz="2800" b="1" i="1" dirty="0" smtClean="0">
                <a:latin typeface="Georgia" pitchFamily="18" charset="0"/>
              </a:rPr>
              <a:t>, </a:t>
            </a:r>
            <a:r>
              <a:rPr lang="sr-Cyrl-RS" sz="2800" b="1" i="1" dirty="0" smtClean="0">
                <a:latin typeface="Georgia" pitchFamily="18" charset="0"/>
              </a:rPr>
              <a:t>али</a:t>
            </a:r>
            <a:r>
              <a:rPr lang="fi-FI" sz="2800" b="1" i="1" dirty="0" smtClean="0">
                <a:latin typeface="Georgia" pitchFamily="18" charset="0"/>
              </a:rPr>
              <a:t> </a:t>
            </a:r>
            <a:r>
              <a:rPr lang="sr-Cyrl-RS" sz="2800" b="1" i="1" dirty="0" smtClean="0">
                <a:latin typeface="Georgia" pitchFamily="18" charset="0"/>
              </a:rPr>
              <a:t>кости</a:t>
            </a:r>
            <a:r>
              <a:rPr lang="fi-FI" sz="2800" b="1" i="1" dirty="0" smtClean="0">
                <a:latin typeface="Georgia" pitchFamily="18" charset="0"/>
              </a:rPr>
              <a:t> </a:t>
            </a:r>
            <a:r>
              <a:rPr lang="sr-Cyrl-RS" sz="2800" b="1" i="1" dirty="0" smtClean="0">
                <a:latin typeface="Georgia" pitchFamily="18" charset="0"/>
              </a:rPr>
              <a:t>ломи</a:t>
            </a:r>
            <a:r>
              <a:rPr lang="fi-FI" sz="2800" b="1" i="1" dirty="0" smtClean="0">
                <a:latin typeface="Georgia" pitchFamily="18" charset="0"/>
              </a:rPr>
              <a:t>.</a:t>
            </a:r>
            <a:r>
              <a:rPr lang="sr-Latn-CS" sz="2800" b="1" i="1" dirty="0" smtClean="0">
                <a:latin typeface="Georgia" pitchFamily="18" charset="0"/>
              </a:rPr>
              <a:t>”</a:t>
            </a:r>
            <a:endParaRPr lang="sr-Cyrl-RS" sz="2800" b="1" i="1" dirty="0" smtClean="0">
              <a:latin typeface="Georgia" pitchFamily="18" charset="0"/>
            </a:endParaRPr>
          </a:p>
          <a:p>
            <a:endParaRPr lang="en-US" sz="2800" b="1" i="1" dirty="0" smtClean="0">
              <a:latin typeface="Georgia" pitchFamily="18" charset="0"/>
            </a:endParaRPr>
          </a:p>
          <a:p>
            <a:pPr>
              <a:spcBef>
                <a:spcPct val="50000"/>
              </a:spcBef>
            </a:pPr>
            <a:r>
              <a:rPr lang="sr-Cyrl-RS" sz="2800" dirty="0" smtClean="0">
                <a:latin typeface="Georgia" pitchFamily="18" charset="0"/>
              </a:rPr>
              <a:t>Понекад</a:t>
            </a:r>
            <a:r>
              <a:rPr lang="sr-Latn-CS" sz="2800" dirty="0" smtClean="0">
                <a:latin typeface="Georgia" pitchFamily="18" charset="0"/>
              </a:rPr>
              <a:t> </a:t>
            </a:r>
            <a:r>
              <a:rPr lang="sr-Cyrl-RS" sz="2800" dirty="0" smtClean="0">
                <a:latin typeface="Georgia" pitchFamily="18" charset="0"/>
              </a:rPr>
              <a:t>процес комуникације може</a:t>
            </a:r>
            <a:r>
              <a:rPr lang="sr-Latn-CS" sz="2800" dirty="0" smtClean="0">
                <a:latin typeface="Georgia" pitchFamily="18" charset="0"/>
              </a:rPr>
              <a:t> </a:t>
            </a:r>
            <a:r>
              <a:rPr lang="sr-Cyrl-RS" sz="2800" dirty="0" smtClean="0">
                <a:latin typeface="Georgia" pitchFamily="18" charset="0"/>
              </a:rPr>
              <a:t>изгледати</a:t>
            </a:r>
            <a:r>
              <a:rPr lang="sr-Latn-CS" sz="2800" dirty="0" smtClean="0">
                <a:latin typeface="Georgia" pitchFamily="18" charset="0"/>
              </a:rPr>
              <a:t> </a:t>
            </a:r>
            <a:r>
              <a:rPr lang="sr-Cyrl-RS" sz="2800" dirty="0" smtClean="0">
                <a:latin typeface="Georgia" pitchFamily="18" charset="0"/>
              </a:rPr>
              <a:t>веома</a:t>
            </a:r>
            <a:r>
              <a:rPr lang="sr-Latn-CS" sz="2800" dirty="0" smtClean="0">
                <a:latin typeface="Georgia" pitchFamily="18" charset="0"/>
              </a:rPr>
              <a:t> </a:t>
            </a:r>
            <a:r>
              <a:rPr lang="sr-Cyrl-RS" sz="2800" b="1" dirty="0" smtClean="0">
                <a:latin typeface="Georgia" pitchFamily="18" charset="0"/>
              </a:rPr>
              <a:t>лако</a:t>
            </a:r>
            <a:r>
              <a:rPr lang="sr-Latn-CS" sz="2800" b="1" dirty="0" smtClean="0">
                <a:latin typeface="Georgia" pitchFamily="18" charset="0"/>
              </a:rPr>
              <a:t> </a:t>
            </a:r>
            <a:r>
              <a:rPr lang="sr-Cyrl-RS" sz="2800" b="1" dirty="0" smtClean="0">
                <a:latin typeface="Georgia" pitchFamily="18" charset="0"/>
              </a:rPr>
              <a:t>и</a:t>
            </a:r>
            <a:r>
              <a:rPr lang="sr-Latn-CS" sz="2800" b="1" dirty="0" smtClean="0">
                <a:latin typeface="Georgia" pitchFamily="18" charset="0"/>
              </a:rPr>
              <a:t> </a:t>
            </a:r>
            <a:r>
              <a:rPr lang="sr-Cyrl-RS" sz="2800" b="1" dirty="0" smtClean="0">
                <a:latin typeface="Georgia" pitchFamily="18" charset="0"/>
              </a:rPr>
              <a:t>ефикасно</a:t>
            </a:r>
            <a:r>
              <a:rPr lang="sr-Latn-CS" sz="2800" dirty="0" smtClean="0">
                <a:latin typeface="Georgia" pitchFamily="18" charset="0"/>
              </a:rPr>
              <a:t>, </a:t>
            </a:r>
            <a:r>
              <a:rPr lang="sr-Cyrl-RS" sz="2800" dirty="0" smtClean="0">
                <a:latin typeface="Georgia" pitchFamily="18" charset="0"/>
              </a:rPr>
              <a:t>а</a:t>
            </a:r>
            <a:r>
              <a:rPr lang="sr-Latn-CS" sz="2800" dirty="0" smtClean="0">
                <a:latin typeface="Georgia" pitchFamily="18" charset="0"/>
              </a:rPr>
              <a:t> </a:t>
            </a:r>
            <a:r>
              <a:rPr lang="sr-Cyrl-RS" sz="2800" b="1" dirty="0" smtClean="0">
                <a:latin typeface="Georgia" pitchFamily="18" charset="0"/>
              </a:rPr>
              <a:t>понекад</a:t>
            </a:r>
            <a:r>
              <a:rPr lang="sr-Latn-CS" sz="2800" b="1" dirty="0" smtClean="0">
                <a:latin typeface="Georgia" pitchFamily="18" charset="0"/>
              </a:rPr>
              <a:t>  </a:t>
            </a:r>
            <a:r>
              <a:rPr lang="sr-Cyrl-RS" sz="2800" b="1" dirty="0" smtClean="0">
                <a:latin typeface="Georgia" pitchFamily="18" charset="0"/>
              </a:rPr>
              <a:t>фрустрирајуће</a:t>
            </a:r>
            <a:r>
              <a:rPr lang="sr-Latn-CS" sz="2800" b="1" dirty="0" smtClean="0">
                <a:latin typeface="Georgia" pitchFamily="18" charset="0"/>
              </a:rPr>
              <a:t> </a:t>
            </a:r>
            <a:r>
              <a:rPr lang="sr-Cyrl-RS" sz="2800" b="1" dirty="0" smtClean="0">
                <a:latin typeface="Georgia" pitchFamily="18" charset="0"/>
              </a:rPr>
              <a:t>као</a:t>
            </a:r>
            <a:r>
              <a:rPr lang="sr-Latn-CS" sz="2800" b="1" dirty="0" smtClean="0">
                <a:latin typeface="Georgia" pitchFamily="18" charset="0"/>
              </a:rPr>
              <a:t> </a:t>
            </a:r>
            <a:r>
              <a:rPr lang="sr-Cyrl-RS" sz="2800" b="1" dirty="0" smtClean="0">
                <a:latin typeface="Georgia" pitchFamily="18" charset="0"/>
              </a:rPr>
              <a:t>када</a:t>
            </a:r>
            <a:r>
              <a:rPr lang="sr-Latn-CS" sz="2800" b="1" dirty="0" smtClean="0">
                <a:latin typeface="Georgia" pitchFamily="18" charset="0"/>
              </a:rPr>
              <a:t> </a:t>
            </a:r>
            <a:r>
              <a:rPr lang="sr-Cyrl-RS" sz="2800" b="1" dirty="0" smtClean="0">
                <a:latin typeface="Georgia" pitchFamily="18" charset="0"/>
              </a:rPr>
              <a:t>се</a:t>
            </a:r>
            <a:r>
              <a:rPr lang="sr-Latn-CS" sz="2800" b="1" dirty="0" smtClean="0">
                <a:latin typeface="Georgia" pitchFamily="18" charset="0"/>
              </a:rPr>
              <a:t> </a:t>
            </a:r>
            <a:r>
              <a:rPr lang="sr-Cyrl-RS" sz="2800" b="1" dirty="0" smtClean="0">
                <a:latin typeface="Georgia" pitchFamily="18" charset="0"/>
              </a:rPr>
              <a:t>пењемо</a:t>
            </a:r>
            <a:r>
              <a:rPr lang="sr-Latn-CS" sz="2800" b="1" dirty="0" smtClean="0">
                <a:latin typeface="Georgia" pitchFamily="18" charset="0"/>
              </a:rPr>
              <a:t> </a:t>
            </a:r>
            <a:r>
              <a:rPr lang="sr-Cyrl-RS" sz="2800" b="1" dirty="0" smtClean="0">
                <a:latin typeface="Georgia" pitchFamily="18" charset="0"/>
              </a:rPr>
              <a:t>на</a:t>
            </a:r>
            <a:r>
              <a:rPr lang="sr-Latn-CS" sz="2800" b="1" dirty="0" smtClean="0">
                <a:latin typeface="Georgia" pitchFamily="18" charset="0"/>
              </a:rPr>
              <a:t> </a:t>
            </a:r>
            <a:r>
              <a:rPr lang="sr-Cyrl-RS" sz="2800" b="1" dirty="0" smtClean="0">
                <a:latin typeface="Georgia" pitchFamily="18" charset="0"/>
              </a:rPr>
              <a:t>пешчано</a:t>
            </a:r>
            <a:r>
              <a:rPr lang="sr-Latn-CS" sz="2800" b="1" dirty="0" smtClean="0">
                <a:latin typeface="Georgia" pitchFamily="18" charset="0"/>
              </a:rPr>
              <a:t> </a:t>
            </a:r>
            <a:r>
              <a:rPr lang="sr-Cyrl-RS" sz="2800" b="1" dirty="0" smtClean="0">
                <a:latin typeface="Georgia" pitchFamily="18" charset="0"/>
              </a:rPr>
              <a:t>брдо</a:t>
            </a:r>
            <a:r>
              <a:rPr lang="sr-Latn-CS" sz="2800" b="1" dirty="0" smtClean="0">
                <a:latin typeface="Georgia" pitchFamily="18" charset="0"/>
              </a:rPr>
              <a:t>.”</a:t>
            </a:r>
            <a:endParaRPr lang="en-US" sz="2800" b="1" dirty="0" smtClean="0">
              <a:latin typeface="Georgia" pitchFamily="18" charset="0"/>
            </a:endParaRPr>
          </a:p>
          <a:p>
            <a:endParaRPr lang="en-US" sz="28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solidFill>
                  <a:srgbClr val="000066"/>
                </a:solidFill>
                <a:latin typeface="Georgia" pitchFamily="18" charset="0"/>
              </a:rPr>
              <a:t>Типови комуникације</a:t>
            </a:r>
            <a:endParaRPr lang="en-US" b="1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sz="2800" b="1" u="sng" dirty="0" smtClean="0">
                <a:latin typeface="Georgia" pitchFamily="18" charset="0"/>
              </a:rPr>
              <a:t>Вербална</a:t>
            </a:r>
            <a:r>
              <a:rPr lang="hr-HR" sz="2800" b="1" dirty="0" smtClean="0">
                <a:latin typeface="Georgia" pitchFamily="18" charset="0"/>
              </a:rPr>
              <a:t> </a:t>
            </a:r>
            <a:r>
              <a:rPr lang="sr-Cyrl-RS" sz="2800" b="1" dirty="0" smtClean="0">
                <a:latin typeface="Georgia" pitchFamily="18" charset="0"/>
              </a:rPr>
              <a:t>комуникација</a:t>
            </a:r>
            <a:r>
              <a:rPr lang="hr-HR" sz="2800" dirty="0" smtClean="0">
                <a:latin typeface="Georgia" pitchFamily="18" charset="0"/>
              </a:rPr>
              <a:t> </a:t>
            </a:r>
            <a:r>
              <a:rPr lang="hr-HR" sz="2800" dirty="0" smtClean="0">
                <a:latin typeface="Georgia" pitchFamily="18" charset="0"/>
                <a:sym typeface="Wingdings 3" pitchFamily="18" charset="2"/>
              </a:rPr>
              <a:t></a:t>
            </a:r>
            <a:r>
              <a:rPr lang="hr-HR" sz="2800" dirty="0" smtClean="0">
                <a:latin typeface="Georgia" pitchFamily="18" charset="0"/>
              </a:rPr>
              <a:t> </a:t>
            </a:r>
            <a:r>
              <a:rPr lang="sr-Cyrl-RS" sz="2800" dirty="0" smtClean="0">
                <a:latin typeface="Georgia" pitchFamily="18" charset="0"/>
              </a:rPr>
              <a:t>садржај</a:t>
            </a:r>
            <a:r>
              <a:rPr lang="hr-HR" sz="2800" dirty="0" smtClean="0">
                <a:latin typeface="Georgia" pitchFamily="18" charset="0"/>
              </a:rPr>
              <a:t> </a:t>
            </a:r>
            <a:r>
              <a:rPr lang="hr-HR" sz="2800" dirty="0" smtClean="0">
                <a:latin typeface="Georgia" pitchFamily="18" charset="0"/>
                <a:sym typeface="Wingdings 3" pitchFamily="18" charset="2"/>
              </a:rPr>
              <a:t></a:t>
            </a:r>
            <a:r>
              <a:rPr lang="hr-HR" sz="2800" dirty="0" smtClean="0">
                <a:latin typeface="Georgia" pitchFamily="18" charset="0"/>
              </a:rPr>
              <a:t> </a:t>
            </a:r>
            <a:r>
              <a:rPr lang="sr-Cyrl-RS" sz="2800" dirty="0" smtClean="0">
                <a:solidFill>
                  <a:srgbClr val="000066"/>
                </a:solidFill>
                <a:latin typeface="Georgia" pitchFamily="18" charset="0"/>
              </a:rPr>
              <a:t>ШТА</a:t>
            </a:r>
            <a:r>
              <a:rPr lang="hr-HR" sz="2800" dirty="0" smtClean="0">
                <a:latin typeface="Georgia" pitchFamily="18" charset="0"/>
              </a:rPr>
              <a:t> </a:t>
            </a:r>
            <a:r>
              <a:rPr lang="sr-Cyrl-RS" sz="2800" dirty="0" smtClean="0">
                <a:latin typeface="Georgia" pitchFamily="18" charset="0"/>
              </a:rPr>
              <a:t>је</a:t>
            </a:r>
            <a:r>
              <a:rPr lang="hr-HR" sz="2800" dirty="0" smtClean="0">
                <a:latin typeface="Georgia" pitchFamily="18" charset="0"/>
              </a:rPr>
              <a:t> </a:t>
            </a:r>
            <a:r>
              <a:rPr lang="sr-Cyrl-RS" sz="2800" dirty="0" smtClean="0">
                <a:latin typeface="Georgia" pitchFamily="18" charset="0"/>
              </a:rPr>
              <a:t>речено</a:t>
            </a:r>
          </a:p>
          <a:p>
            <a:endParaRPr lang="sr-Cyrl-RS" sz="2800" dirty="0" smtClean="0">
              <a:latin typeface="Georgia" pitchFamily="18" charset="0"/>
            </a:endParaRPr>
          </a:p>
          <a:p>
            <a:r>
              <a:rPr lang="sr-Cyrl-RS" sz="2800" b="1" u="sng" dirty="0" smtClean="0">
                <a:latin typeface="Georgia" pitchFamily="18" charset="0"/>
              </a:rPr>
              <a:t>Паравербална</a:t>
            </a:r>
            <a:r>
              <a:rPr lang="hr-HR" sz="2800" b="1" dirty="0" smtClean="0">
                <a:latin typeface="Georgia" pitchFamily="18" charset="0"/>
              </a:rPr>
              <a:t> </a:t>
            </a:r>
            <a:r>
              <a:rPr lang="sr-Cyrl-RS" sz="2800" b="1" dirty="0" smtClean="0">
                <a:latin typeface="Georgia" pitchFamily="18" charset="0"/>
              </a:rPr>
              <a:t>комуникација</a:t>
            </a:r>
            <a:r>
              <a:rPr lang="hr-HR" sz="2800" dirty="0" smtClean="0">
                <a:latin typeface="Georgia" pitchFamily="18" charset="0"/>
              </a:rPr>
              <a:t> </a:t>
            </a:r>
            <a:r>
              <a:rPr lang="hr-HR" sz="2400" dirty="0" smtClean="0">
                <a:latin typeface="Georgia" pitchFamily="18" charset="0"/>
                <a:sym typeface="Wingdings 3" pitchFamily="18" charset="2"/>
              </a:rPr>
              <a:t></a:t>
            </a:r>
            <a:r>
              <a:rPr lang="hr-HR" sz="2400" dirty="0" smtClean="0">
                <a:latin typeface="Georgia" pitchFamily="18" charset="0"/>
              </a:rPr>
              <a:t> </a:t>
            </a:r>
            <a:r>
              <a:rPr lang="sr-Cyrl-RS" sz="2400" dirty="0" smtClean="0">
                <a:latin typeface="Georgia" pitchFamily="18" charset="0"/>
              </a:rPr>
              <a:t>карактеристике</a:t>
            </a:r>
            <a:r>
              <a:rPr lang="hr-HR" sz="2400" dirty="0" smtClean="0">
                <a:latin typeface="Georgia" pitchFamily="18" charset="0"/>
              </a:rPr>
              <a:t> </a:t>
            </a:r>
            <a:r>
              <a:rPr lang="sr-Cyrl-RS" sz="2400" dirty="0" smtClean="0">
                <a:latin typeface="Georgia" pitchFamily="18" charset="0"/>
              </a:rPr>
              <a:t>гласа</a:t>
            </a:r>
            <a:r>
              <a:rPr lang="hr-HR" sz="2400" dirty="0" smtClean="0">
                <a:latin typeface="Georgia" pitchFamily="18" charset="0"/>
              </a:rPr>
              <a:t> </a:t>
            </a:r>
            <a:r>
              <a:rPr lang="hr-HR" sz="2400" dirty="0" smtClean="0">
                <a:latin typeface="Georgia" pitchFamily="18" charset="0"/>
                <a:sym typeface="Wingdings 3" pitchFamily="18" charset="2"/>
              </a:rPr>
              <a:t></a:t>
            </a:r>
            <a:r>
              <a:rPr lang="hr-HR" sz="2400" dirty="0" smtClean="0">
                <a:latin typeface="Georgia" pitchFamily="18" charset="0"/>
              </a:rPr>
              <a:t> </a:t>
            </a:r>
            <a:r>
              <a:rPr lang="sr-Cyrl-RS" sz="2400" dirty="0" smtClean="0">
                <a:solidFill>
                  <a:srgbClr val="000066"/>
                </a:solidFill>
                <a:latin typeface="Georgia" pitchFamily="18" charset="0"/>
              </a:rPr>
              <a:t>КАКО</a:t>
            </a:r>
            <a:r>
              <a:rPr lang="hr-HR" sz="2400" dirty="0" smtClean="0">
                <a:latin typeface="Georgia" pitchFamily="18" charset="0"/>
              </a:rPr>
              <a:t> </a:t>
            </a:r>
            <a:r>
              <a:rPr lang="sr-Cyrl-RS" sz="2400" dirty="0" smtClean="0">
                <a:latin typeface="Georgia" pitchFamily="18" charset="0"/>
              </a:rPr>
              <a:t>је</a:t>
            </a:r>
            <a:r>
              <a:rPr lang="hr-HR" sz="2400" dirty="0" smtClean="0">
                <a:latin typeface="Georgia" pitchFamily="18" charset="0"/>
              </a:rPr>
              <a:t> </a:t>
            </a:r>
            <a:r>
              <a:rPr lang="sr-Cyrl-RS" sz="2400" dirty="0" smtClean="0">
                <a:latin typeface="Georgia" pitchFamily="18" charset="0"/>
              </a:rPr>
              <a:t>речено</a:t>
            </a:r>
          </a:p>
          <a:p>
            <a:pPr lvl="1"/>
            <a:endParaRPr lang="hr-HR" sz="2400" dirty="0" smtClean="0">
              <a:latin typeface="Georgia" pitchFamily="18" charset="0"/>
            </a:endParaRPr>
          </a:p>
          <a:p>
            <a:r>
              <a:rPr lang="sr-Cyrl-RS" sz="2800" b="1" u="sng" dirty="0" smtClean="0">
                <a:latin typeface="Georgia" pitchFamily="18" charset="0"/>
              </a:rPr>
              <a:t>Невербална</a:t>
            </a:r>
            <a:r>
              <a:rPr lang="hr-HR" sz="2800" b="1" dirty="0" smtClean="0">
                <a:latin typeface="Georgia" pitchFamily="18" charset="0"/>
              </a:rPr>
              <a:t> </a:t>
            </a:r>
            <a:r>
              <a:rPr lang="sr-Cyrl-RS" sz="2800" b="1" dirty="0" smtClean="0">
                <a:latin typeface="Georgia" pitchFamily="18" charset="0"/>
              </a:rPr>
              <a:t>комуникација</a:t>
            </a:r>
            <a:r>
              <a:rPr lang="hr-HR" sz="2800" dirty="0" smtClean="0">
                <a:latin typeface="Georgia" pitchFamily="18" charset="0"/>
              </a:rPr>
              <a:t> </a:t>
            </a:r>
            <a:r>
              <a:rPr lang="hr-HR" sz="2800" dirty="0" smtClean="0">
                <a:latin typeface="Georgia" pitchFamily="18" charset="0"/>
                <a:sym typeface="Wingdings 3" pitchFamily="18" charset="2"/>
              </a:rPr>
              <a:t></a:t>
            </a:r>
            <a:r>
              <a:rPr lang="hr-HR" sz="2800" dirty="0" smtClean="0">
                <a:latin typeface="Georgia" pitchFamily="18" charset="0"/>
              </a:rPr>
              <a:t> </a:t>
            </a:r>
            <a:r>
              <a:rPr lang="sr-Cyrl-RS" sz="2800" dirty="0" smtClean="0">
                <a:latin typeface="Georgia" pitchFamily="18" charset="0"/>
              </a:rPr>
              <a:t>говор</a:t>
            </a:r>
            <a:r>
              <a:rPr lang="hr-HR" sz="2800" dirty="0" smtClean="0">
                <a:latin typeface="Georgia" pitchFamily="18" charset="0"/>
              </a:rPr>
              <a:t> </a:t>
            </a:r>
            <a:r>
              <a:rPr lang="sr-Cyrl-RS" sz="2800" dirty="0" smtClean="0">
                <a:latin typeface="Georgia" pitchFamily="18" charset="0"/>
              </a:rPr>
              <a:t>тела</a:t>
            </a:r>
            <a:r>
              <a:rPr lang="hr-HR" sz="2800" dirty="0" smtClean="0">
                <a:latin typeface="Georgia" pitchFamily="18" charset="0"/>
              </a:rPr>
              <a:t> </a:t>
            </a:r>
            <a:r>
              <a:rPr lang="hr-HR" sz="2800" dirty="0" smtClean="0">
                <a:latin typeface="Georgia" pitchFamily="18" charset="0"/>
                <a:sym typeface="Wingdings 3" pitchFamily="18" charset="2"/>
              </a:rPr>
              <a:t></a:t>
            </a:r>
            <a:r>
              <a:rPr lang="hr-HR" sz="2800" dirty="0" smtClean="0">
                <a:latin typeface="Georgia" pitchFamily="18" charset="0"/>
              </a:rPr>
              <a:t> </a:t>
            </a:r>
            <a:r>
              <a:rPr lang="sr-Cyrl-RS" sz="2800" dirty="0" smtClean="0">
                <a:solidFill>
                  <a:srgbClr val="000066"/>
                </a:solidFill>
                <a:latin typeface="Georgia" pitchFamily="18" charset="0"/>
              </a:rPr>
              <a:t>ШТА</a:t>
            </a:r>
            <a:r>
              <a:rPr lang="hr-HR" sz="2800" dirty="0" smtClean="0">
                <a:solidFill>
                  <a:srgbClr val="000066"/>
                </a:solidFill>
                <a:latin typeface="Georgia" pitchFamily="18" charset="0"/>
              </a:rPr>
              <a:t> </a:t>
            </a:r>
            <a:r>
              <a:rPr lang="sr-Cyrl-RS" sz="2800" dirty="0" smtClean="0">
                <a:solidFill>
                  <a:srgbClr val="000066"/>
                </a:solidFill>
                <a:latin typeface="Georgia" pitchFamily="18" charset="0"/>
              </a:rPr>
              <a:t>је</a:t>
            </a:r>
            <a:r>
              <a:rPr lang="hr-HR" sz="2800" dirty="0" smtClean="0">
                <a:solidFill>
                  <a:srgbClr val="000066"/>
                </a:solidFill>
                <a:latin typeface="Georgia" pitchFamily="18" charset="0"/>
              </a:rPr>
              <a:t> </a:t>
            </a:r>
            <a:r>
              <a:rPr lang="sr-Cyrl-RS" sz="2800" dirty="0" smtClean="0">
                <a:solidFill>
                  <a:srgbClr val="000066"/>
                </a:solidFill>
                <a:latin typeface="Georgia" pitchFamily="18" charset="0"/>
              </a:rPr>
              <a:t>ПРАТИЛО</a:t>
            </a:r>
            <a:r>
              <a:rPr lang="hr-HR" sz="2800" dirty="0" smtClean="0">
                <a:solidFill>
                  <a:srgbClr val="000066"/>
                </a:solidFill>
                <a:latin typeface="Georgia" pitchFamily="18" charset="0"/>
              </a:rPr>
              <a:t> </a:t>
            </a:r>
            <a:r>
              <a:rPr lang="sr-Cyrl-RS" sz="2800" dirty="0" smtClean="0">
                <a:latin typeface="Georgia" pitchFamily="18" charset="0"/>
              </a:rPr>
              <a:t>комуникацију</a:t>
            </a:r>
          </a:p>
          <a:p>
            <a:endParaRPr lang="sr-Cyrl-RS" sz="2800" dirty="0" smtClean="0">
              <a:latin typeface="Georgia" pitchFamily="18" charset="0"/>
            </a:endParaRPr>
          </a:p>
          <a:p>
            <a:r>
              <a:rPr lang="sr-Cyrl-RS" sz="2800" b="1" u="sng" dirty="0" smtClean="0">
                <a:latin typeface="Georgia" pitchFamily="18" charset="0"/>
              </a:rPr>
              <a:t>Писана</a:t>
            </a:r>
            <a:r>
              <a:rPr lang="sr-Cyrl-RS" sz="2800" dirty="0" smtClean="0">
                <a:latin typeface="Georgia" pitchFamily="18" charset="0"/>
              </a:rPr>
              <a:t> комуникација</a:t>
            </a:r>
            <a:endParaRPr lang="en-US" sz="2800" dirty="0" smtClean="0">
              <a:latin typeface="Georgia" pitchFamily="18" charset="0"/>
            </a:endParaRPr>
          </a:p>
          <a:p>
            <a:endParaRPr lang="en-US" sz="28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4000" b="1" dirty="0" smtClean="0">
                <a:solidFill>
                  <a:srgbClr val="000066"/>
                </a:solidFill>
                <a:latin typeface="Georgia" pitchFamily="18" charset="0"/>
              </a:rPr>
              <a:t>Вербална</a:t>
            </a:r>
            <a:r>
              <a:rPr lang="hr-HR" sz="4000" b="1" dirty="0" smtClean="0">
                <a:solidFill>
                  <a:srgbClr val="000066"/>
                </a:solidFill>
                <a:latin typeface="Georgia" pitchFamily="18" charset="0"/>
              </a:rPr>
              <a:t> </a:t>
            </a:r>
            <a:r>
              <a:rPr lang="sr-Cyrl-RS" sz="4000" b="1" dirty="0" smtClean="0">
                <a:solidFill>
                  <a:srgbClr val="000066"/>
                </a:solidFill>
                <a:latin typeface="Georgia" pitchFamily="18" charset="0"/>
              </a:rPr>
              <a:t>комуникација</a:t>
            </a:r>
            <a:endParaRPr lang="en-US" sz="4000" dirty="0">
              <a:solidFill>
                <a:srgbClr val="00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>
                <a:latin typeface="Georgia" pitchFamily="18" charset="0"/>
              </a:rPr>
              <a:t>ш</a:t>
            </a:r>
            <a:r>
              <a:rPr lang="sr-Cyrl-RS" dirty="0" smtClean="0">
                <a:latin typeface="Georgia" pitchFamily="18" charset="0"/>
              </a:rPr>
              <a:t>та је речено, </a:t>
            </a:r>
            <a:r>
              <a:rPr lang="ru-RU" dirty="0" smtClean="0">
                <a:latin typeface="Georgia" pitchFamily="18" charset="0"/>
              </a:rPr>
              <a:t>чисте речи</a:t>
            </a:r>
          </a:p>
          <a:p>
            <a:r>
              <a:rPr lang="ru-RU" dirty="0">
                <a:latin typeface="Georgia" pitchFamily="18" charset="0"/>
              </a:rPr>
              <a:t>с</a:t>
            </a:r>
            <a:r>
              <a:rPr lang="ru-RU" dirty="0" smtClean="0">
                <a:latin typeface="Georgia" pitchFamily="18" charset="0"/>
              </a:rPr>
              <a:t>вега 1/3 информација</a:t>
            </a:r>
          </a:p>
          <a:p>
            <a:r>
              <a:rPr lang="ru-RU" dirty="0" smtClean="0">
                <a:latin typeface="Georgia" pitchFamily="18" charset="0"/>
              </a:rPr>
              <a:t>речи .......... речи.........</a:t>
            </a:r>
          </a:p>
          <a:p>
            <a:r>
              <a:rPr lang="ru-RU" dirty="0" smtClean="0">
                <a:latin typeface="Georgia" pitchFamily="18" charset="0"/>
              </a:rPr>
              <a:t>свесно се изводи</a:t>
            </a:r>
          </a:p>
          <a:p>
            <a:endParaRPr lang="ru-RU" dirty="0" smtClean="0">
              <a:latin typeface="Georgia" pitchFamily="18" charset="0"/>
            </a:endParaRPr>
          </a:p>
          <a:p>
            <a:endParaRPr lang="en-US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4000" b="1" dirty="0" smtClean="0">
                <a:solidFill>
                  <a:srgbClr val="000066"/>
                </a:solidFill>
                <a:latin typeface="Georgia" pitchFamily="18" charset="0"/>
              </a:rPr>
              <a:t>Паравербална</a:t>
            </a:r>
            <a:r>
              <a:rPr lang="hr-HR" sz="4000" b="1" dirty="0" smtClean="0">
                <a:solidFill>
                  <a:srgbClr val="000066"/>
                </a:solidFill>
                <a:latin typeface="Georgia" pitchFamily="18" charset="0"/>
              </a:rPr>
              <a:t> </a:t>
            </a:r>
            <a:r>
              <a:rPr lang="sr-Cyrl-RS" sz="4000" b="1" dirty="0" smtClean="0">
                <a:solidFill>
                  <a:srgbClr val="000066"/>
                </a:solidFill>
                <a:latin typeface="Georgia" pitchFamily="18" charset="0"/>
              </a:rPr>
              <a:t>комуникација</a:t>
            </a:r>
            <a:endParaRPr lang="en-US" sz="4000" b="1" dirty="0">
              <a:solidFill>
                <a:srgbClr val="00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RS" dirty="0" smtClean="0">
                <a:latin typeface="Georgia" pitchFamily="18" charset="0"/>
              </a:rPr>
              <a:t>брзина</a:t>
            </a:r>
            <a:endParaRPr lang="sr-Latn-CS" dirty="0" smtClean="0">
              <a:latin typeface="Georgia" pitchFamily="18" charset="0"/>
            </a:endParaRPr>
          </a:p>
          <a:p>
            <a:r>
              <a:rPr lang="sr-Cyrl-RS" dirty="0" smtClean="0">
                <a:latin typeface="Georgia" pitchFamily="18" charset="0"/>
              </a:rPr>
              <a:t>ритам</a:t>
            </a:r>
            <a:endParaRPr lang="sr-Latn-CS" dirty="0" smtClean="0">
              <a:latin typeface="Georgia" pitchFamily="18" charset="0"/>
            </a:endParaRPr>
          </a:p>
          <a:p>
            <a:r>
              <a:rPr lang="sr-Cyrl-RS" dirty="0" smtClean="0">
                <a:latin typeface="Georgia" pitchFamily="18" charset="0"/>
              </a:rPr>
              <a:t>јачина</a:t>
            </a:r>
            <a:r>
              <a:rPr lang="hr-HR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гласа</a:t>
            </a:r>
            <a:endParaRPr lang="sr-Latn-CS" dirty="0" smtClean="0">
              <a:latin typeface="Georgia" pitchFamily="18" charset="0"/>
            </a:endParaRPr>
          </a:p>
          <a:p>
            <a:r>
              <a:rPr lang="sr-Cyrl-RS" dirty="0" smtClean="0">
                <a:latin typeface="Georgia" pitchFamily="18" charset="0"/>
              </a:rPr>
              <a:t>боја</a:t>
            </a:r>
            <a:r>
              <a:rPr lang="hr-HR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гласа</a:t>
            </a:r>
            <a:endParaRPr lang="sr-Latn-CS" dirty="0" smtClean="0">
              <a:latin typeface="Georgia" pitchFamily="18" charset="0"/>
            </a:endParaRPr>
          </a:p>
          <a:p>
            <a:r>
              <a:rPr lang="sr-Cyrl-RS" dirty="0" smtClean="0">
                <a:latin typeface="Georgia" pitchFamily="18" charset="0"/>
              </a:rPr>
              <a:t>артикулација</a:t>
            </a:r>
            <a:endParaRPr lang="sr-Latn-CS" dirty="0" smtClean="0">
              <a:latin typeface="Georgia" pitchFamily="18" charset="0"/>
            </a:endParaRPr>
          </a:p>
          <a:p>
            <a:r>
              <a:rPr lang="sr-Cyrl-RS" dirty="0" smtClean="0">
                <a:latin typeface="Georgia" pitchFamily="18" charset="0"/>
              </a:rPr>
              <a:t>мелодија</a:t>
            </a:r>
            <a:endParaRPr lang="sr-Latn-CS" dirty="0" smtClean="0">
              <a:latin typeface="Georgia" pitchFamily="18" charset="0"/>
            </a:endParaRPr>
          </a:p>
          <a:p>
            <a:r>
              <a:rPr lang="sr-Cyrl-RS" dirty="0" smtClean="0">
                <a:latin typeface="Georgia" pitchFamily="18" charset="0"/>
              </a:rPr>
              <a:t>јасноћа</a:t>
            </a:r>
            <a:endParaRPr lang="sr-Latn-CS" dirty="0" smtClean="0">
              <a:latin typeface="Georgia" pitchFamily="18" charset="0"/>
            </a:endParaRPr>
          </a:p>
          <a:p>
            <a:r>
              <a:rPr lang="sr-Cyrl-RS" dirty="0" smtClean="0">
                <a:latin typeface="Georgia" pitchFamily="18" charset="0"/>
              </a:rPr>
              <a:t>смејање</a:t>
            </a:r>
            <a:endParaRPr lang="sr-Latn-CS" dirty="0" smtClean="0">
              <a:latin typeface="Georgia" pitchFamily="18" charset="0"/>
            </a:endParaRPr>
          </a:p>
          <a:p>
            <a:r>
              <a:rPr lang="ru-RU" dirty="0">
                <a:latin typeface="Georgia" pitchFamily="18" charset="0"/>
              </a:rPr>
              <a:t>и</a:t>
            </a:r>
            <a:r>
              <a:rPr lang="ru-RU" dirty="0" smtClean="0">
                <a:latin typeface="Georgia" pitchFamily="18" charset="0"/>
              </a:rPr>
              <a:t>зводи се без утицаја воље</a:t>
            </a:r>
            <a:r>
              <a:rPr lang="en-US" dirty="0">
                <a:latin typeface="Georgia" pitchFamily="18" charset="0"/>
              </a:rPr>
              <a:t>*</a:t>
            </a:r>
            <a:endParaRPr lang="ru-RU" dirty="0" smtClean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4000" b="1" dirty="0" smtClean="0">
                <a:solidFill>
                  <a:srgbClr val="000066"/>
                </a:solidFill>
                <a:latin typeface="Georgia" pitchFamily="18" charset="0"/>
              </a:rPr>
              <a:t>Невербална</a:t>
            </a:r>
            <a:r>
              <a:rPr lang="hr-HR" sz="4000" b="1" dirty="0" smtClean="0">
                <a:solidFill>
                  <a:srgbClr val="000066"/>
                </a:solidFill>
                <a:latin typeface="Georgia" pitchFamily="18" charset="0"/>
              </a:rPr>
              <a:t> </a:t>
            </a:r>
            <a:r>
              <a:rPr lang="sr-Cyrl-RS" sz="4000" b="1" dirty="0" smtClean="0">
                <a:solidFill>
                  <a:srgbClr val="000066"/>
                </a:solidFill>
                <a:latin typeface="Georgia" pitchFamily="18" charset="0"/>
              </a:rPr>
              <a:t>комуникација</a:t>
            </a:r>
            <a:endParaRPr lang="en-US" sz="4000" dirty="0">
              <a:solidFill>
                <a:srgbClr val="00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RS" dirty="0" smtClean="0">
                <a:latin typeface="Georgia" pitchFamily="18" charset="0"/>
              </a:rPr>
              <a:t>став</a:t>
            </a:r>
            <a:r>
              <a:rPr lang="hr-HR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тела</a:t>
            </a:r>
            <a:endParaRPr lang="sr-Latn-CS" dirty="0" smtClean="0">
              <a:latin typeface="Georgia" pitchFamily="18" charset="0"/>
            </a:endParaRPr>
          </a:p>
          <a:p>
            <a:r>
              <a:rPr lang="sr-Cyrl-RS" dirty="0" smtClean="0">
                <a:latin typeface="Georgia" pitchFamily="18" charset="0"/>
              </a:rPr>
              <a:t>мимика</a:t>
            </a:r>
            <a:endParaRPr lang="sr-Latn-CS" dirty="0" smtClean="0">
              <a:latin typeface="Georgia" pitchFamily="18" charset="0"/>
            </a:endParaRPr>
          </a:p>
          <a:p>
            <a:r>
              <a:rPr lang="sr-Cyrl-RS" dirty="0" smtClean="0">
                <a:latin typeface="Georgia" pitchFamily="18" charset="0"/>
              </a:rPr>
              <a:t>контакт</a:t>
            </a:r>
            <a:r>
              <a:rPr lang="hr-HR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очима</a:t>
            </a:r>
            <a:endParaRPr lang="sr-Latn-CS" dirty="0" smtClean="0">
              <a:latin typeface="Georgia" pitchFamily="18" charset="0"/>
            </a:endParaRPr>
          </a:p>
          <a:p>
            <a:r>
              <a:rPr lang="sr-Cyrl-RS" dirty="0" smtClean="0">
                <a:latin typeface="Georgia" pitchFamily="18" charset="0"/>
              </a:rPr>
              <a:t>гестикулације</a:t>
            </a:r>
            <a:endParaRPr lang="sr-Latn-CS" dirty="0" smtClean="0">
              <a:latin typeface="Georgia" pitchFamily="18" charset="0"/>
            </a:endParaRPr>
          </a:p>
          <a:p>
            <a:r>
              <a:rPr lang="sr-Cyrl-RS" dirty="0" smtClean="0">
                <a:latin typeface="Georgia" pitchFamily="18" charset="0"/>
              </a:rPr>
              <a:t>додиривање</a:t>
            </a:r>
            <a:endParaRPr lang="sr-Latn-CS" dirty="0" smtClean="0">
              <a:latin typeface="Georgia" pitchFamily="18" charset="0"/>
            </a:endParaRPr>
          </a:p>
          <a:p>
            <a:r>
              <a:rPr lang="sr-Cyrl-RS" dirty="0" smtClean="0">
                <a:latin typeface="Georgia" pitchFamily="18" charset="0"/>
              </a:rPr>
              <a:t>одевање</a:t>
            </a:r>
            <a:endParaRPr lang="sr-Latn-CS" dirty="0" smtClean="0">
              <a:latin typeface="Georgia" pitchFamily="18" charset="0"/>
            </a:endParaRPr>
          </a:p>
          <a:p>
            <a:r>
              <a:rPr lang="sr-Cyrl-RS" dirty="0" smtClean="0">
                <a:latin typeface="Georgia" pitchFamily="18" charset="0"/>
              </a:rPr>
              <a:t>просторно</a:t>
            </a:r>
            <a:r>
              <a:rPr lang="hr-HR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понашање</a:t>
            </a:r>
            <a:endParaRPr lang="sr-Latn-CS" dirty="0" smtClean="0">
              <a:latin typeface="Georgia" pitchFamily="18" charset="0"/>
            </a:endParaRPr>
          </a:p>
          <a:p>
            <a:r>
              <a:rPr lang="sr-Cyrl-RS" dirty="0" smtClean="0">
                <a:latin typeface="Georgia" pitchFamily="18" charset="0"/>
              </a:rPr>
              <a:t>временско</a:t>
            </a:r>
            <a:r>
              <a:rPr lang="hr-HR" dirty="0" smtClean="0">
                <a:latin typeface="Georgia" pitchFamily="18" charset="0"/>
              </a:rPr>
              <a:t> </a:t>
            </a:r>
            <a:r>
              <a:rPr lang="sr-Cyrl-RS" dirty="0" smtClean="0">
                <a:latin typeface="Georgia" pitchFamily="18" charset="0"/>
              </a:rPr>
              <a:t>понашање</a:t>
            </a:r>
            <a:endParaRPr lang="en-US" dirty="0" smtClean="0">
              <a:latin typeface="Georgia" pitchFamily="18" charset="0"/>
            </a:endParaRPr>
          </a:p>
          <a:p>
            <a:r>
              <a:rPr lang="ru-RU" dirty="0" smtClean="0">
                <a:latin typeface="Georgia" pitchFamily="18" charset="0"/>
              </a:rPr>
              <a:t>изводи се без утицаја воље</a:t>
            </a:r>
            <a:r>
              <a:rPr lang="en-US" dirty="0" smtClean="0">
                <a:latin typeface="Georgia" pitchFamily="18" charset="0"/>
              </a:rPr>
              <a:t>*</a:t>
            </a:r>
            <a:endParaRPr lang="ru-RU" dirty="0" smtClean="0">
              <a:latin typeface="Georgia" pitchFamily="18" charset="0"/>
            </a:endParaRPr>
          </a:p>
          <a:p>
            <a:endParaRPr lang="sr-Latn-CS" dirty="0" smtClean="0">
              <a:latin typeface="Georgia" pitchFamily="18" charset="0"/>
            </a:endParaRPr>
          </a:p>
          <a:p>
            <a:endParaRPr lang="en-US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4000" b="1" dirty="0" smtClean="0">
                <a:solidFill>
                  <a:srgbClr val="000066"/>
                </a:solidFill>
                <a:latin typeface="Georgia" pitchFamily="18" charset="0"/>
              </a:rPr>
              <a:t>Писана комуникација</a:t>
            </a:r>
            <a:endParaRPr lang="en-US" sz="4000" b="1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>
                <a:latin typeface="Georgia" pitchFamily="18" charset="0"/>
              </a:rPr>
              <a:t>трајан запис</a:t>
            </a:r>
          </a:p>
          <a:p>
            <a:r>
              <a:rPr lang="sr-Cyrl-RS" dirty="0" smtClean="0">
                <a:latin typeface="Georgia" pitchFamily="18" charset="0"/>
              </a:rPr>
              <a:t>стил писања!</a:t>
            </a:r>
          </a:p>
          <a:p>
            <a:r>
              <a:rPr lang="sr-Cyrl-RS" dirty="0" smtClean="0">
                <a:latin typeface="Georgia" pitchFamily="18" charset="0"/>
              </a:rPr>
              <a:t>нема невербалне комуникације</a:t>
            </a:r>
          </a:p>
          <a:p>
            <a:endParaRPr lang="sr-Cyrl-RS" dirty="0" smtClean="0">
              <a:latin typeface="Georgia" pitchFamily="18" charset="0"/>
            </a:endParaRPr>
          </a:p>
          <a:p>
            <a:endParaRPr lang="en-US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</TotalTime>
  <Words>1762</Words>
  <Application>Microsoft Office PowerPoint</Application>
  <PresentationFormat>On-screen Show (4:3)</PresentationFormat>
  <Paragraphs>300</Paragraphs>
  <Slides>43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Office Theme</vt:lpstr>
      <vt:lpstr>Комуникација са пацијентом и другим здравственим радницима</vt:lpstr>
      <vt:lpstr>Комуникација</vt:lpstr>
      <vt:lpstr>Slide 3</vt:lpstr>
      <vt:lpstr>Карактеристике</vt:lpstr>
      <vt:lpstr>Типови комуникације</vt:lpstr>
      <vt:lpstr>Вербална комуникација</vt:lpstr>
      <vt:lpstr>Паравербална комуникација</vt:lpstr>
      <vt:lpstr>Невербална комуникација</vt:lpstr>
      <vt:lpstr>Писана комуникација</vt:lpstr>
      <vt:lpstr>Стилови комуникације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Баријере у комуникацији</vt:lpstr>
      <vt:lpstr>Slide 21</vt:lpstr>
      <vt:lpstr>Slide 22</vt:lpstr>
      <vt:lpstr>Slide 23</vt:lpstr>
      <vt:lpstr>Како превазићи баријере?</vt:lpstr>
      <vt:lpstr>Спољашње баријере:</vt:lpstr>
      <vt:lpstr>Когнитивне и емоционалне баријере:</vt:lpstr>
      <vt:lpstr>Slide 27</vt:lpstr>
      <vt:lpstr>Позитивни чиниоци емпатије </vt:lpstr>
      <vt:lpstr>Основни процеси у комуникацији</vt:lpstr>
      <vt:lpstr>Отворена</vt:lpstr>
      <vt:lpstr> Затворена </vt:lpstr>
      <vt:lpstr> Директна – индиректна </vt:lpstr>
      <vt:lpstr>Вишеструка </vt:lpstr>
      <vt:lpstr>Сугестивна</vt:lpstr>
      <vt:lpstr> Врсте слушања </vt:lpstr>
      <vt:lpstr>Slide 36</vt:lpstr>
      <vt:lpstr>Slide 37</vt:lpstr>
      <vt:lpstr>Slide 38</vt:lpstr>
      <vt:lpstr>Негативан став у комуникацији</vt:lpstr>
      <vt:lpstr>Улога фармацеута у процесу комуникације </vt:lpstr>
      <vt:lpstr>Информације о леку – примери питања:</vt:lpstr>
      <vt:lpstr>Циљеви</vt:lpstr>
      <vt:lpstr>Значај комуникације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Комуникација са пацијентом и другим здравственим радницима</dc:title>
  <dc:creator>Windows User</dc:creator>
  <cp:lastModifiedBy>Windows User</cp:lastModifiedBy>
  <cp:revision>64</cp:revision>
  <dcterms:created xsi:type="dcterms:W3CDTF">2019-09-10T09:25:56Z</dcterms:created>
  <dcterms:modified xsi:type="dcterms:W3CDTF">2019-09-20T08:49:12Z</dcterms:modified>
</cp:coreProperties>
</file>